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10972800" cx="14630400"/>
  <p:notesSz cx="10972800" cy="14630400"/>
  <p:embeddedFontLst>
    <p:embeddedFont>
      <p:font typeface="Mukta"/>
      <p:regular r:id="rId25"/>
      <p:bold r:id="rId26"/>
    </p:embeddedFont>
    <p:embeddedFont>
      <p:font typeface="Promp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ukta-bold.fntdata"/><Relationship Id="rId25" Type="http://schemas.openxmlformats.org/officeDocument/2006/relationships/font" Target="fonts/Mukta-regular.fntdata"/><Relationship Id="rId28" Type="http://schemas.openxmlformats.org/officeDocument/2006/relationships/font" Target="fonts/Prompt-bold.fntdata"/><Relationship Id="rId27" Type="http://schemas.openxmlformats.org/officeDocument/2006/relationships/font" Target="fonts/Promp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mpt-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Promp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12" name="Google Shape;12;p2"/>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37" name="Shape 37"/>
        <p:cNvGrpSpPr/>
        <p:nvPr/>
      </p:nvGrpSpPr>
      <p:grpSpPr>
        <a:xfrm>
          <a:off x="0" y="0"/>
          <a:ext cx="0" cy="0"/>
          <a:chOff x="0" y="0"/>
          <a:chExt cx="0" cy="0"/>
        </a:xfrm>
      </p:grpSpPr>
      <p:pic>
        <p:nvPicPr>
          <p:cNvPr descr="preencoded.png" id="38" name="Google Shape;38;p11"/>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39" name="Google Shape;39;p11"/>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40" name="Shape 40"/>
        <p:cNvGrpSpPr/>
        <p:nvPr/>
      </p:nvGrpSpPr>
      <p:grpSpPr>
        <a:xfrm>
          <a:off x="0" y="0"/>
          <a:ext cx="0" cy="0"/>
          <a:chOff x="0" y="0"/>
          <a:chExt cx="0" cy="0"/>
        </a:xfrm>
      </p:grpSpPr>
      <p:pic>
        <p:nvPicPr>
          <p:cNvPr descr="preencoded.png" id="41" name="Google Shape;41;p12"/>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42" name="Google Shape;42;p12"/>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43" name="Shape 43"/>
        <p:cNvGrpSpPr/>
        <p:nvPr/>
      </p:nvGrpSpPr>
      <p:grpSpPr>
        <a:xfrm>
          <a:off x="0" y="0"/>
          <a:ext cx="0" cy="0"/>
          <a:chOff x="0" y="0"/>
          <a:chExt cx="0" cy="0"/>
        </a:xfrm>
      </p:grpSpPr>
      <p:pic>
        <p:nvPicPr>
          <p:cNvPr descr="preencoded.png" id="44" name="Google Shape;44;p13"/>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45" name="Google Shape;45;p13"/>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4"/>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48" name="Google Shape;48;p14"/>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49" name="Shape 49"/>
        <p:cNvGrpSpPr/>
        <p:nvPr/>
      </p:nvGrpSpPr>
      <p:grpSpPr>
        <a:xfrm>
          <a:off x="0" y="0"/>
          <a:ext cx="0" cy="0"/>
          <a:chOff x="0" y="0"/>
          <a:chExt cx="0" cy="0"/>
        </a:xfrm>
      </p:grpSpPr>
      <p:pic>
        <p:nvPicPr>
          <p:cNvPr descr="preencoded.png" id="50" name="Google Shape;50;p15"/>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51" name="Google Shape;51;p15"/>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52" name="Shape 52"/>
        <p:cNvGrpSpPr/>
        <p:nvPr/>
      </p:nvGrpSpPr>
      <p:grpSpPr>
        <a:xfrm>
          <a:off x="0" y="0"/>
          <a:ext cx="0" cy="0"/>
          <a:chOff x="0" y="0"/>
          <a:chExt cx="0" cy="0"/>
        </a:xfrm>
      </p:grpSpPr>
      <p:pic>
        <p:nvPicPr>
          <p:cNvPr descr="preencoded.png" id="53" name="Google Shape;53;p16"/>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54" name="Google Shape;54;p16"/>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55" name="Shape 55"/>
        <p:cNvGrpSpPr/>
        <p:nvPr/>
      </p:nvGrpSpPr>
      <p:grpSpPr>
        <a:xfrm>
          <a:off x="0" y="0"/>
          <a:ext cx="0" cy="0"/>
          <a:chOff x="0" y="0"/>
          <a:chExt cx="0" cy="0"/>
        </a:xfrm>
      </p:grpSpPr>
      <p:pic>
        <p:nvPicPr>
          <p:cNvPr descr="preencoded.png" id="56" name="Google Shape;56;p17"/>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57" name="Google Shape;57;p17"/>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58" name="Shape 58"/>
        <p:cNvGrpSpPr/>
        <p:nvPr/>
      </p:nvGrpSpPr>
      <p:grpSpPr>
        <a:xfrm>
          <a:off x="0" y="0"/>
          <a:ext cx="0" cy="0"/>
          <a:chOff x="0" y="0"/>
          <a:chExt cx="0" cy="0"/>
        </a:xfrm>
      </p:grpSpPr>
      <p:pic>
        <p:nvPicPr>
          <p:cNvPr descr="preencoded.png" id="59" name="Google Shape;59;p18"/>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60" name="Google Shape;60;p18"/>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61" name="Shape 61"/>
        <p:cNvGrpSpPr/>
        <p:nvPr/>
      </p:nvGrpSpPr>
      <p:grpSpPr>
        <a:xfrm>
          <a:off x="0" y="0"/>
          <a:ext cx="0" cy="0"/>
          <a:chOff x="0" y="0"/>
          <a:chExt cx="0" cy="0"/>
        </a:xfrm>
      </p:grpSpPr>
      <p:pic>
        <p:nvPicPr>
          <p:cNvPr descr="preencoded.png" id="62" name="Google Shape;62;p19"/>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63" name="Google Shape;63;p19"/>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64" name="Shape 64"/>
        <p:cNvGrpSpPr/>
        <p:nvPr/>
      </p:nvGrpSpPr>
      <p:grpSpPr>
        <a:xfrm>
          <a:off x="0" y="0"/>
          <a:ext cx="0" cy="0"/>
          <a:chOff x="0" y="0"/>
          <a:chExt cx="0" cy="0"/>
        </a:xfrm>
      </p:grpSpPr>
      <p:pic>
        <p:nvPicPr>
          <p:cNvPr descr="preencoded.png" id="65" name="Google Shape;65;p20"/>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66" name="Google Shape;66;p20"/>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pic>
        <p:nvPicPr>
          <p:cNvPr descr="preencoded.png" id="14" name="Google Shape;14;p3"/>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15" name="Google Shape;15;p3"/>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67" name="Shape 67"/>
        <p:cNvGrpSpPr/>
        <p:nvPr/>
      </p:nvGrpSpPr>
      <p:grpSpPr>
        <a:xfrm>
          <a:off x="0" y="0"/>
          <a:ext cx="0" cy="0"/>
          <a:chOff x="0" y="0"/>
          <a:chExt cx="0" cy="0"/>
        </a:xfrm>
      </p:grpSpPr>
      <p:pic>
        <p:nvPicPr>
          <p:cNvPr descr="preencoded.png" id="68" name="Google Shape;68;p21"/>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69" name="Google Shape;69;p21"/>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 name="Shape 16"/>
        <p:cNvGrpSpPr/>
        <p:nvPr/>
      </p:nvGrpSpPr>
      <p:grpSpPr>
        <a:xfrm>
          <a:off x="0" y="0"/>
          <a:ext cx="0" cy="0"/>
          <a:chOff x="0" y="0"/>
          <a:chExt cx="0" cy="0"/>
        </a:xfrm>
      </p:grpSpPr>
      <p:pic>
        <p:nvPicPr>
          <p:cNvPr descr="preencoded.png" id="17" name="Google Shape;17;p4"/>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18" name="Google Shape;18;p4"/>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9" name="Shape 19"/>
        <p:cNvGrpSpPr/>
        <p:nvPr/>
      </p:nvGrpSpPr>
      <p:grpSpPr>
        <a:xfrm>
          <a:off x="0" y="0"/>
          <a:ext cx="0" cy="0"/>
          <a:chOff x="0" y="0"/>
          <a:chExt cx="0" cy="0"/>
        </a:xfrm>
      </p:grpSpPr>
      <p:pic>
        <p:nvPicPr>
          <p:cNvPr descr="preencoded.png" id="20" name="Google Shape;20;p5"/>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21" name="Google Shape;21;p5"/>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6"/>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24" name="Google Shape;24;p6"/>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5" name="Shape 25"/>
        <p:cNvGrpSpPr/>
        <p:nvPr/>
      </p:nvGrpSpPr>
      <p:grpSpPr>
        <a:xfrm>
          <a:off x="0" y="0"/>
          <a:ext cx="0" cy="0"/>
          <a:chOff x="0" y="0"/>
          <a:chExt cx="0" cy="0"/>
        </a:xfrm>
      </p:grpSpPr>
      <p:pic>
        <p:nvPicPr>
          <p:cNvPr descr="preencoded.png" id="26" name="Google Shape;26;p7"/>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27" name="Google Shape;27;p7"/>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28" name="Shape 28"/>
        <p:cNvGrpSpPr/>
        <p:nvPr/>
      </p:nvGrpSpPr>
      <p:grpSpPr>
        <a:xfrm>
          <a:off x="0" y="0"/>
          <a:ext cx="0" cy="0"/>
          <a:chOff x="0" y="0"/>
          <a:chExt cx="0" cy="0"/>
        </a:xfrm>
      </p:grpSpPr>
      <p:pic>
        <p:nvPicPr>
          <p:cNvPr descr="preencoded.png" id="29" name="Google Shape;29;p8"/>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30" name="Google Shape;30;p8"/>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1" name="Shape 31"/>
        <p:cNvGrpSpPr/>
        <p:nvPr/>
      </p:nvGrpSpPr>
      <p:grpSpPr>
        <a:xfrm>
          <a:off x="0" y="0"/>
          <a:ext cx="0" cy="0"/>
          <a:chOff x="0" y="0"/>
          <a:chExt cx="0" cy="0"/>
        </a:xfrm>
      </p:grpSpPr>
      <p:pic>
        <p:nvPicPr>
          <p:cNvPr descr="preencoded.png" id="32" name="Google Shape;32;p9"/>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33" name="Google Shape;33;p9"/>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10"/>
          <p:cNvPicPr preferRelativeResize="0"/>
          <p:nvPr/>
        </p:nvPicPr>
        <p:blipFill rotWithShape="1">
          <a:blip r:embed="rId2">
            <a:alphaModFix/>
          </a:blip>
          <a:srcRect b="0" l="0" r="0" t="0"/>
          <a:stretch/>
        </p:blipFill>
        <p:spPr>
          <a:xfrm>
            <a:off x="0" y="0"/>
            <a:ext cx="14630400" cy="10972800"/>
          </a:xfrm>
          <a:prstGeom prst="rect">
            <a:avLst/>
          </a:prstGeom>
          <a:noFill/>
          <a:ln>
            <a:noFill/>
          </a:ln>
        </p:spPr>
      </p:pic>
      <p:sp>
        <p:nvSpPr>
          <p:cNvPr id="36" name="Google Shape;36;p10"/>
          <p:cNvSpPr/>
          <p:nvPr/>
        </p:nvSpPr>
        <p:spPr>
          <a:xfrm>
            <a:off x="0" y="0"/>
            <a:ext cx="14630400" cy="10972800"/>
          </a:xfrm>
          <a:prstGeom prst="rect">
            <a:avLst/>
          </a:prstGeom>
          <a:solidFill>
            <a:srgbClr val="0B0C2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0" Type="http://schemas.openxmlformats.org/officeDocument/2006/relationships/image" Target="../media/image75.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44.png"/><Relationship Id="rId8"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9.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0" Type="http://schemas.openxmlformats.org/officeDocument/2006/relationships/image" Target="../media/image60.png"/><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72.png"/><Relationship Id="rId9" Type="http://schemas.openxmlformats.org/officeDocument/2006/relationships/image" Target="../media/image56.png"/><Relationship Id="rId5" Type="http://schemas.openxmlformats.org/officeDocument/2006/relationships/image" Target="../media/image67.png"/><Relationship Id="rId6" Type="http://schemas.openxmlformats.org/officeDocument/2006/relationships/image" Target="../media/image57.png"/><Relationship Id="rId7" Type="http://schemas.openxmlformats.org/officeDocument/2006/relationships/image" Target="../media/image52.png"/><Relationship Id="rId8"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68.png"/></Relationships>
</file>

<file path=ppt/slides/_rels/slide18.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5.png"/><Relationship Id="rId4" Type="http://schemas.openxmlformats.org/officeDocument/2006/relationships/image" Target="../media/image79.png"/><Relationship Id="rId9" Type="http://schemas.openxmlformats.org/officeDocument/2006/relationships/image" Target="../media/image56.png"/><Relationship Id="rId5" Type="http://schemas.openxmlformats.org/officeDocument/2006/relationships/image" Target="../media/image67.png"/><Relationship Id="rId6" Type="http://schemas.openxmlformats.org/officeDocument/2006/relationships/image" Target="../media/image83.png"/><Relationship Id="rId7" Type="http://schemas.openxmlformats.org/officeDocument/2006/relationships/image" Target="../media/image52.png"/><Relationship Id="rId8"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38.png"/><Relationship Id="rId5" Type="http://schemas.openxmlformats.org/officeDocument/2006/relationships/image" Target="../media/image50.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45.png"/><Relationship Id="rId6" Type="http://schemas.openxmlformats.org/officeDocument/2006/relationships/image" Target="../media/image34.png"/><Relationship Id="rId7" Type="http://schemas.openxmlformats.org/officeDocument/2006/relationships/image" Target="../media/image21.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3"/>
          <p:cNvSpPr/>
          <p:nvPr/>
        </p:nvSpPr>
        <p:spPr>
          <a:xfrm>
            <a:off x="881063" y="3244334"/>
            <a:ext cx="5594747"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Projet Bottleneck</a:t>
            </a:r>
            <a:endParaRPr b="0" i="0" sz="4400" u="none" cap="none" strike="noStrike"/>
          </a:p>
        </p:txBody>
      </p:sp>
      <p:sp>
        <p:nvSpPr>
          <p:cNvPr id="77" name="Google Shape;77;p23"/>
          <p:cNvSpPr/>
          <p:nvPr/>
        </p:nvSpPr>
        <p:spPr>
          <a:xfrm>
            <a:off x="881063" y="4321135"/>
            <a:ext cx="12868275" cy="4029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Présenté par Bardet Flavien</a:t>
            </a:r>
            <a:endParaRPr b="0" i="0" sz="1950" u="none" cap="none" strike="noStrike"/>
          </a:p>
        </p:txBody>
      </p:sp>
      <p:sp>
        <p:nvSpPr>
          <p:cNvPr id="78" name="Google Shape;78;p23"/>
          <p:cNvSpPr/>
          <p:nvPr/>
        </p:nvSpPr>
        <p:spPr>
          <a:xfrm>
            <a:off x="881063" y="5007173"/>
            <a:ext cx="12868275" cy="4029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Date: 02/05/25</a:t>
            </a:r>
            <a:endParaRPr b="0" i="0" sz="1950" u="none" cap="none" strike="noStrike"/>
          </a:p>
        </p:txBody>
      </p:sp>
      <p:pic>
        <p:nvPicPr>
          <p:cNvPr descr="preencoded.png" id="79" name="Google Shape;79;p23"/>
          <p:cNvPicPr preferRelativeResize="0"/>
          <p:nvPr/>
        </p:nvPicPr>
        <p:blipFill rotWithShape="1">
          <a:blip r:embed="rId3">
            <a:alphaModFix/>
          </a:blip>
          <a:srcRect b="0" l="0" r="0" t="0"/>
          <a:stretch/>
        </p:blipFill>
        <p:spPr>
          <a:xfrm>
            <a:off x="10765512" y="5693212"/>
            <a:ext cx="2983825" cy="20352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preencoded.png" id="286" name="Google Shape;286;p32"/>
          <p:cNvPicPr preferRelativeResize="0"/>
          <p:nvPr/>
        </p:nvPicPr>
        <p:blipFill rotWithShape="1">
          <a:blip r:embed="rId3">
            <a:alphaModFix/>
          </a:blip>
          <a:srcRect b="0" l="0" r="0" t="0"/>
          <a:stretch/>
        </p:blipFill>
        <p:spPr>
          <a:xfrm>
            <a:off x="0" y="0"/>
            <a:ext cx="14630400" cy="3304342"/>
          </a:xfrm>
          <a:prstGeom prst="rect">
            <a:avLst/>
          </a:prstGeom>
          <a:noFill/>
          <a:ln>
            <a:noFill/>
          </a:ln>
        </p:spPr>
      </p:pic>
      <p:pic>
        <p:nvPicPr>
          <p:cNvPr descr="preencoded.png" id="287" name="Google Shape;287;p32"/>
          <p:cNvPicPr preferRelativeResize="0"/>
          <p:nvPr/>
        </p:nvPicPr>
        <p:blipFill rotWithShape="1">
          <a:blip r:embed="rId4">
            <a:alphaModFix/>
          </a:blip>
          <a:srcRect b="0" l="0" r="0" t="0"/>
          <a:stretch/>
        </p:blipFill>
        <p:spPr>
          <a:xfrm>
            <a:off x="4422219" y="220266"/>
            <a:ext cx="5785842" cy="2863810"/>
          </a:xfrm>
          <a:prstGeom prst="rect">
            <a:avLst/>
          </a:prstGeom>
          <a:noFill/>
          <a:ln>
            <a:noFill/>
          </a:ln>
        </p:spPr>
      </p:pic>
      <p:sp>
        <p:nvSpPr>
          <p:cNvPr id="288" name="Google Shape;288;p32"/>
          <p:cNvSpPr/>
          <p:nvPr/>
        </p:nvSpPr>
        <p:spPr>
          <a:xfrm>
            <a:off x="881063" y="4353878"/>
            <a:ext cx="7910632" cy="489466"/>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C6BFEE"/>
              </a:buClr>
              <a:buSzPts val="3050"/>
              <a:buFont typeface="Prompt"/>
              <a:buNone/>
            </a:pPr>
            <a:r>
              <a:rPr b="0" i="0" lang="en-US" sz="3050" u="none" cap="none" strike="noStrike">
                <a:solidFill>
                  <a:srgbClr val="C6BFEE"/>
                </a:solidFill>
                <a:latin typeface="Prompt"/>
                <a:ea typeface="Prompt"/>
                <a:cs typeface="Prompt"/>
                <a:sym typeface="Prompt"/>
              </a:rPr>
              <a:t>Analyse des prix - distribution &amp; outliers</a:t>
            </a:r>
            <a:endParaRPr b="0" i="0" sz="3050" u="none" cap="none" strike="noStrike"/>
          </a:p>
        </p:txBody>
      </p:sp>
      <p:sp>
        <p:nvSpPr>
          <p:cNvPr id="289" name="Google Shape;289;p32"/>
          <p:cNvSpPr/>
          <p:nvPr/>
        </p:nvSpPr>
        <p:spPr>
          <a:xfrm>
            <a:off x="881063" y="5195768"/>
            <a:ext cx="6301978" cy="5815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4550"/>
              <a:buFont typeface="Prompt"/>
              <a:buNone/>
            </a:pPr>
            <a:r>
              <a:rPr b="0" i="0" lang="en-US" sz="4550" u="none" cap="none" strike="noStrike">
                <a:solidFill>
                  <a:srgbClr val="DAD8E9"/>
                </a:solidFill>
                <a:latin typeface="Prompt"/>
                <a:ea typeface="Prompt"/>
                <a:cs typeface="Prompt"/>
                <a:sym typeface="Prompt"/>
              </a:rPr>
              <a:t>32.33€</a:t>
            </a:r>
            <a:endParaRPr b="0" i="0" sz="4550" u="none" cap="none" strike="noStrike"/>
          </a:p>
        </p:txBody>
      </p:sp>
      <p:sp>
        <p:nvSpPr>
          <p:cNvPr id="290" name="Google Shape;290;p32"/>
          <p:cNvSpPr/>
          <p:nvPr/>
        </p:nvSpPr>
        <p:spPr>
          <a:xfrm>
            <a:off x="3053001" y="5997535"/>
            <a:ext cx="1958102" cy="24479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DAD8E9"/>
              </a:buClr>
              <a:buSzPts val="1500"/>
              <a:buFont typeface="Prompt"/>
              <a:buNone/>
            </a:pPr>
            <a:r>
              <a:rPr b="0" i="0" lang="en-US" sz="1500" u="none" cap="none" strike="noStrike">
                <a:solidFill>
                  <a:srgbClr val="DAD8E9"/>
                </a:solidFill>
                <a:latin typeface="Prompt"/>
                <a:ea typeface="Prompt"/>
                <a:cs typeface="Prompt"/>
                <a:sym typeface="Prompt"/>
              </a:rPr>
              <a:t>Prix moyen</a:t>
            </a:r>
            <a:endParaRPr b="0" i="0" sz="1500" u="none" cap="none" strike="noStrike"/>
          </a:p>
        </p:txBody>
      </p:sp>
      <p:sp>
        <p:nvSpPr>
          <p:cNvPr id="291" name="Google Shape;291;p32"/>
          <p:cNvSpPr/>
          <p:nvPr/>
        </p:nvSpPr>
        <p:spPr>
          <a:xfrm>
            <a:off x="881063" y="6348055"/>
            <a:ext cx="6301978" cy="281940"/>
          </a:xfrm>
          <a:prstGeom prst="rect">
            <a:avLst/>
          </a:prstGeom>
          <a:noFill/>
          <a:ln>
            <a:noFill/>
          </a:ln>
        </p:spPr>
        <p:txBody>
          <a:bodyPr anchorCtr="0" anchor="t" bIns="0" lIns="0" spcFirstLastPara="1" rIns="0" wrap="square" tIns="0">
            <a:noAutofit/>
          </a:bodyPr>
          <a:lstStyle/>
          <a:p>
            <a:pPr indent="0" lvl="0" marL="0" marR="0" rtl="0" algn="ctr">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Moyenne tirée vers le haut par des prix élevés</a:t>
            </a:r>
            <a:endParaRPr b="0" i="0" sz="1350" u="none" cap="none" strike="noStrike"/>
          </a:p>
        </p:txBody>
      </p:sp>
      <p:sp>
        <p:nvSpPr>
          <p:cNvPr id="292" name="Google Shape;292;p32"/>
          <p:cNvSpPr/>
          <p:nvPr/>
        </p:nvSpPr>
        <p:spPr>
          <a:xfrm>
            <a:off x="7447359" y="5195768"/>
            <a:ext cx="6301978" cy="5815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4550"/>
              <a:buFont typeface="Prompt"/>
              <a:buNone/>
            </a:pPr>
            <a:r>
              <a:rPr b="0" i="0" lang="en-US" sz="4550" u="none" cap="none" strike="noStrike">
                <a:solidFill>
                  <a:srgbClr val="DAD8E9"/>
                </a:solidFill>
                <a:latin typeface="Prompt"/>
                <a:ea typeface="Prompt"/>
                <a:cs typeface="Prompt"/>
                <a:sym typeface="Prompt"/>
              </a:rPr>
              <a:t>23.45€</a:t>
            </a:r>
            <a:endParaRPr b="0" i="0" sz="4550" u="none" cap="none" strike="noStrike"/>
          </a:p>
        </p:txBody>
      </p:sp>
      <p:sp>
        <p:nvSpPr>
          <p:cNvPr id="293" name="Google Shape;293;p32"/>
          <p:cNvSpPr/>
          <p:nvPr/>
        </p:nvSpPr>
        <p:spPr>
          <a:xfrm>
            <a:off x="9619298" y="5997535"/>
            <a:ext cx="1958102" cy="24479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DAD8E9"/>
              </a:buClr>
              <a:buSzPts val="1500"/>
              <a:buFont typeface="Prompt"/>
              <a:buNone/>
            </a:pPr>
            <a:r>
              <a:rPr b="0" i="0" lang="en-US" sz="1500" u="none" cap="none" strike="noStrike">
                <a:solidFill>
                  <a:srgbClr val="DAD8E9"/>
                </a:solidFill>
                <a:latin typeface="Prompt"/>
                <a:ea typeface="Prompt"/>
                <a:cs typeface="Prompt"/>
                <a:sym typeface="Prompt"/>
              </a:rPr>
              <a:t>Prix médian</a:t>
            </a:r>
            <a:endParaRPr b="0" i="0" sz="1500" u="none" cap="none" strike="noStrike"/>
          </a:p>
        </p:txBody>
      </p:sp>
      <p:sp>
        <p:nvSpPr>
          <p:cNvPr id="294" name="Google Shape;294;p32"/>
          <p:cNvSpPr/>
          <p:nvPr/>
        </p:nvSpPr>
        <p:spPr>
          <a:xfrm>
            <a:off x="7447359" y="6348055"/>
            <a:ext cx="6301978" cy="281940"/>
          </a:xfrm>
          <a:prstGeom prst="rect">
            <a:avLst/>
          </a:prstGeom>
          <a:noFill/>
          <a:ln>
            <a:noFill/>
          </a:ln>
        </p:spPr>
        <p:txBody>
          <a:bodyPr anchorCtr="0" anchor="t" bIns="0" lIns="0" spcFirstLastPara="1" rIns="0" wrap="square" tIns="0">
            <a:noAutofit/>
          </a:bodyPr>
          <a:lstStyle/>
          <a:p>
            <a:pPr indent="0" lvl="0" marL="0" marR="0" rtl="0" algn="ctr">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Inférieur à la moyenne, distribution asymétrique</a:t>
            </a:r>
            <a:endParaRPr b="0" i="0" sz="1350" u="none" cap="none" strike="noStrike"/>
          </a:p>
        </p:txBody>
      </p:sp>
      <p:sp>
        <p:nvSpPr>
          <p:cNvPr id="295" name="Google Shape;295;p32"/>
          <p:cNvSpPr/>
          <p:nvPr/>
        </p:nvSpPr>
        <p:spPr>
          <a:xfrm>
            <a:off x="881063" y="7246739"/>
            <a:ext cx="6301978" cy="5815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4550"/>
              <a:buFont typeface="Prompt"/>
              <a:buNone/>
            </a:pPr>
            <a:r>
              <a:rPr b="0" i="0" lang="en-US" sz="4550" u="none" cap="none" strike="noStrike">
                <a:solidFill>
                  <a:srgbClr val="DAD8E9"/>
                </a:solidFill>
                <a:latin typeface="Prompt"/>
                <a:ea typeface="Prompt"/>
                <a:cs typeface="Prompt"/>
                <a:sym typeface="Prompt"/>
              </a:rPr>
              <a:t>27.60€</a:t>
            </a:r>
            <a:endParaRPr b="0" i="0" sz="4550" u="none" cap="none" strike="noStrike"/>
          </a:p>
        </p:txBody>
      </p:sp>
      <p:sp>
        <p:nvSpPr>
          <p:cNvPr id="296" name="Google Shape;296;p32"/>
          <p:cNvSpPr/>
          <p:nvPr/>
        </p:nvSpPr>
        <p:spPr>
          <a:xfrm>
            <a:off x="3053001" y="8048506"/>
            <a:ext cx="1958102" cy="24479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DAD8E9"/>
              </a:buClr>
              <a:buSzPts val="1500"/>
              <a:buFont typeface="Prompt"/>
              <a:buNone/>
            </a:pPr>
            <a:r>
              <a:rPr b="0" i="0" lang="en-US" sz="1500" u="none" cap="none" strike="noStrike">
                <a:solidFill>
                  <a:srgbClr val="DAD8E9"/>
                </a:solidFill>
                <a:latin typeface="Prompt"/>
                <a:ea typeface="Prompt"/>
                <a:cs typeface="Prompt"/>
                <a:sym typeface="Prompt"/>
              </a:rPr>
              <a:t>Écart-type</a:t>
            </a:r>
            <a:endParaRPr b="0" i="0" sz="1500" u="none" cap="none" strike="noStrike"/>
          </a:p>
        </p:txBody>
      </p:sp>
      <p:sp>
        <p:nvSpPr>
          <p:cNvPr id="297" name="Google Shape;297;p32"/>
          <p:cNvSpPr/>
          <p:nvPr/>
        </p:nvSpPr>
        <p:spPr>
          <a:xfrm>
            <a:off x="881063" y="8399026"/>
            <a:ext cx="6301978" cy="281940"/>
          </a:xfrm>
          <a:prstGeom prst="rect">
            <a:avLst/>
          </a:prstGeom>
          <a:noFill/>
          <a:ln>
            <a:noFill/>
          </a:ln>
        </p:spPr>
        <p:txBody>
          <a:bodyPr anchorCtr="0" anchor="t" bIns="0" lIns="0" spcFirstLastPara="1" rIns="0" wrap="square" tIns="0">
            <a:noAutofit/>
          </a:bodyPr>
          <a:lstStyle/>
          <a:p>
            <a:pPr indent="0" lvl="0" marL="0" marR="0" rtl="0" algn="ctr">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Dispersion importante des prix</a:t>
            </a:r>
            <a:endParaRPr b="0" i="0" sz="1350" u="none" cap="none" strike="noStrike"/>
          </a:p>
        </p:txBody>
      </p:sp>
      <p:sp>
        <p:nvSpPr>
          <p:cNvPr id="298" name="Google Shape;298;p32"/>
          <p:cNvSpPr/>
          <p:nvPr/>
        </p:nvSpPr>
        <p:spPr>
          <a:xfrm>
            <a:off x="7447359" y="7246739"/>
            <a:ext cx="6301978" cy="5815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4550"/>
              <a:buFont typeface="Prompt"/>
              <a:buNone/>
            </a:pPr>
            <a:r>
              <a:rPr b="0" i="0" lang="en-US" sz="4550" u="none" cap="none" strike="noStrike">
                <a:solidFill>
                  <a:srgbClr val="DAD8E9"/>
                </a:solidFill>
                <a:latin typeface="Prompt"/>
                <a:ea typeface="Prompt"/>
                <a:cs typeface="Prompt"/>
                <a:sym typeface="Prompt"/>
              </a:rPr>
              <a:t>4.3%</a:t>
            </a:r>
            <a:endParaRPr b="0" i="0" sz="4550" u="none" cap="none" strike="noStrike"/>
          </a:p>
        </p:txBody>
      </p:sp>
      <p:sp>
        <p:nvSpPr>
          <p:cNvPr id="299" name="Google Shape;299;p32"/>
          <p:cNvSpPr/>
          <p:nvPr/>
        </p:nvSpPr>
        <p:spPr>
          <a:xfrm>
            <a:off x="9619298" y="8048506"/>
            <a:ext cx="1958102" cy="24479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DAD8E9"/>
              </a:buClr>
              <a:buSzPts val="1500"/>
              <a:buFont typeface="Prompt"/>
              <a:buNone/>
            </a:pPr>
            <a:r>
              <a:rPr b="0" i="0" lang="en-US" sz="1500" u="none" cap="none" strike="noStrike">
                <a:solidFill>
                  <a:srgbClr val="DAD8E9"/>
                </a:solidFill>
                <a:latin typeface="Prompt"/>
                <a:ea typeface="Prompt"/>
                <a:cs typeface="Prompt"/>
                <a:sym typeface="Prompt"/>
              </a:rPr>
              <a:t>Outliers</a:t>
            </a:r>
            <a:endParaRPr b="0" i="0" sz="1500" u="none" cap="none" strike="noStrike"/>
          </a:p>
        </p:txBody>
      </p:sp>
      <p:sp>
        <p:nvSpPr>
          <p:cNvPr id="300" name="Google Shape;300;p32"/>
          <p:cNvSpPr/>
          <p:nvPr/>
        </p:nvSpPr>
        <p:spPr>
          <a:xfrm>
            <a:off x="7447359" y="8399026"/>
            <a:ext cx="6301978" cy="281940"/>
          </a:xfrm>
          <a:prstGeom prst="rect">
            <a:avLst/>
          </a:prstGeom>
          <a:noFill/>
          <a:ln>
            <a:noFill/>
          </a:ln>
        </p:spPr>
        <p:txBody>
          <a:bodyPr anchorCtr="0" anchor="t" bIns="0" lIns="0" spcFirstLastPara="1" rIns="0" wrap="square" tIns="0">
            <a:noAutofit/>
          </a:bodyPr>
          <a:lstStyle/>
          <a:p>
            <a:pPr indent="0" lvl="0" marL="0" marR="0" rtl="0" algn="ctr">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31 produits avec prix &gt; 115,12€</a:t>
            </a:r>
            <a:endParaRPr b="0" i="0" sz="1350" u="none" cap="none" strike="noStrike"/>
          </a:p>
        </p:txBody>
      </p:sp>
      <p:sp>
        <p:nvSpPr>
          <p:cNvPr id="301" name="Google Shape;301;p32"/>
          <p:cNvSpPr/>
          <p:nvPr/>
        </p:nvSpPr>
        <p:spPr>
          <a:xfrm>
            <a:off x="881063" y="8879205"/>
            <a:ext cx="12868275" cy="56388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Notre analyse de la distribution des prix révèle une forte asymétrie, avec la majorité des prix concentrés dans la partie basse (&lt; 50€), mais de nombreux points identifiés comme outliers potentiels au-delà de 115,12€.</a:t>
            </a:r>
            <a:endParaRPr b="0" i="0" sz="1350" u="none" cap="none" strike="noStrike"/>
          </a:p>
        </p:txBody>
      </p:sp>
      <p:sp>
        <p:nvSpPr>
          <p:cNvPr id="302" name="Google Shape;302;p32"/>
          <p:cNvSpPr/>
          <p:nvPr/>
        </p:nvSpPr>
        <p:spPr>
          <a:xfrm>
            <a:off x="881063" y="9641324"/>
            <a:ext cx="12868275"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Nous avons utilisé des méthodes statistiques comme l'écart interquartile (IQR) et le Z-score pour identifier les valeurs atypiques, avec une gamme de prix allant de 5.20€ à 225.00€.</a:t>
            </a:r>
            <a:endParaRPr b="0" i="0" sz="13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p:nvPr/>
        </p:nvSpPr>
        <p:spPr>
          <a:xfrm>
            <a:off x="881063" y="1644848"/>
            <a:ext cx="12868275" cy="1398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Analyse des prix - Qualification des outliers &amp; Limites</a:t>
            </a:r>
            <a:endParaRPr b="0" i="0" sz="4400" u="none" cap="none" strike="noStrike"/>
          </a:p>
        </p:txBody>
      </p:sp>
      <p:sp>
        <p:nvSpPr>
          <p:cNvPr id="309" name="Google Shape;309;p33"/>
          <p:cNvSpPr/>
          <p:nvPr/>
        </p:nvSpPr>
        <p:spPr>
          <a:xfrm>
            <a:off x="1877854" y="4002167"/>
            <a:ext cx="3258264"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Champagnes Millésimés</a:t>
            </a:r>
            <a:endParaRPr b="0" i="0" sz="2200" u="none" cap="none" strike="noStrike"/>
          </a:p>
        </p:txBody>
      </p:sp>
      <p:sp>
        <p:nvSpPr>
          <p:cNvPr id="310" name="Google Shape;310;p33"/>
          <p:cNvSpPr/>
          <p:nvPr/>
        </p:nvSpPr>
        <p:spPr>
          <a:xfrm>
            <a:off x="881063" y="4502825"/>
            <a:ext cx="4255056" cy="402908"/>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Egly-Ouriet Millésimé 2008 (225€)</a:t>
            </a:r>
            <a:endParaRPr b="0" i="0" sz="1950" u="none" cap="none" strike="noStrike"/>
          </a:p>
        </p:txBody>
      </p:sp>
      <p:pic>
        <p:nvPicPr>
          <p:cNvPr descr="preencoded.png" id="311" name="Google Shape;311;p33"/>
          <p:cNvPicPr preferRelativeResize="0"/>
          <p:nvPr/>
        </p:nvPicPr>
        <p:blipFill rotWithShape="1">
          <a:blip r:embed="rId3">
            <a:alphaModFix/>
          </a:blip>
          <a:srcRect b="0" l="0" r="0" t="0"/>
          <a:stretch/>
        </p:blipFill>
        <p:spPr>
          <a:xfrm>
            <a:off x="5513665" y="3546872"/>
            <a:ext cx="3603069" cy="3603069"/>
          </a:xfrm>
          <a:prstGeom prst="rect">
            <a:avLst/>
          </a:prstGeom>
          <a:noFill/>
          <a:ln>
            <a:noFill/>
          </a:ln>
        </p:spPr>
      </p:pic>
      <p:sp>
        <p:nvSpPr>
          <p:cNvPr id="312" name="Google Shape;312;p33"/>
          <p:cNvSpPr/>
          <p:nvPr/>
        </p:nvSpPr>
        <p:spPr>
          <a:xfrm>
            <a:off x="5774293" y="3807500"/>
            <a:ext cx="629364" cy="629364"/>
          </a:xfrm>
          <a:prstGeom prst="roundRect">
            <a:avLst>
              <a:gd fmla="val 1451442"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3" name="Google Shape;313;p33"/>
          <p:cNvPicPr preferRelativeResize="0"/>
          <p:nvPr/>
        </p:nvPicPr>
        <p:blipFill rotWithShape="1">
          <a:blip r:embed="rId4">
            <a:alphaModFix/>
          </a:blip>
          <a:srcRect b="0" l="0" r="0" t="0"/>
          <a:stretch/>
        </p:blipFill>
        <p:spPr>
          <a:xfrm>
            <a:off x="5947410" y="3945136"/>
            <a:ext cx="283131" cy="353973"/>
          </a:xfrm>
          <a:prstGeom prst="rect">
            <a:avLst/>
          </a:prstGeom>
          <a:noFill/>
          <a:ln>
            <a:noFill/>
          </a:ln>
        </p:spPr>
      </p:pic>
      <p:sp>
        <p:nvSpPr>
          <p:cNvPr id="314" name="Google Shape;314;p33"/>
          <p:cNvSpPr/>
          <p:nvPr/>
        </p:nvSpPr>
        <p:spPr>
          <a:xfrm>
            <a:off x="9494282" y="3800713"/>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Grands Crus</a:t>
            </a:r>
            <a:endParaRPr b="0" i="0" sz="2200" u="none" cap="none" strike="noStrike"/>
          </a:p>
        </p:txBody>
      </p:sp>
      <p:sp>
        <p:nvSpPr>
          <p:cNvPr id="315" name="Google Shape;315;p33"/>
          <p:cNvSpPr/>
          <p:nvPr/>
        </p:nvSpPr>
        <p:spPr>
          <a:xfrm>
            <a:off x="9494282" y="4301371"/>
            <a:ext cx="4255056"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David Duband Charmes-Chambertin (217.5€)</a:t>
            </a:r>
            <a:endParaRPr b="0" i="0" sz="1950" u="none" cap="none" strike="noStrike"/>
          </a:p>
        </p:txBody>
      </p:sp>
      <p:pic>
        <p:nvPicPr>
          <p:cNvPr descr="preencoded.png" id="316" name="Google Shape;316;p33"/>
          <p:cNvPicPr preferRelativeResize="0"/>
          <p:nvPr/>
        </p:nvPicPr>
        <p:blipFill rotWithShape="1">
          <a:blip r:embed="rId5">
            <a:alphaModFix/>
          </a:blip>
          <a:srcRect b="0" l="0" r="0" t="0"/>
          <a:stretch/>
        </p:blipFill>
        <p:spPr>
          <a:xfrm>
            <a:off x="5513665" y="3546872"/>
            <a:ext cx="3603069" cy="3603069"/>
          </a:xfrm>
          <a:prstGeom prst="rect">
            <a:avLst/>
          </a:prstGeom>
          <a:noFill/>
          <a:ln>
            <a:noFill/>
          </a:ln>
        </p:spPr>
      </p:pic>
      <p:sp>
        <p:nvSpPr>
          <p:cNvPr id="317" name="Google Shape;317;p33"/>
          <p:cNvSpPr/>
          <p:nvPr/>
        </p:nvSpPr>
        <p:spPr>
          <a:xfrm>
            <a:off x="8226623" y="3807500"/>
            <a:ext cx="629364" cy="629364"/>
          </a:xfrm>
          <a:prstGeom prst="roundRect">
            <a:avLst>
              <a:gd fmla="val 1451442"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8" name="Google Shape;318;p33"/>
          <p:cNvPicPr preferRelativeResize="0"/>
          <p:nvPr/>
        </p:nvPicPr>
        <p:blipFill rotWithShape="1">
          <a:blip r:embed="rId6">
            <a:alphaModFix/>
          </a:blip>
          <a:srcRect b="0" l="0" r="0" t="0"/>
          <a:stretch/>
        </p:blipFill>
        <p:spPr>
          <a:xfrm>
            <a:off x="8399740" y="3945136"/>
            <a:ext cx="283131" cy="353973"/>
          </a:xfrm>
          <a:prstGeom prst="rect">
            <a:avLst/>
          </a:prstGeom>
          <a:noFill/>
          <a:ln>
            <a:noFill/>
          </a:ln>
        </p:spPr>
      </p:pic>
      <p:sp>
        <p:nvSpPr>
          <p:cNvPr id="319" name="Google Shape;319;p33"/>
          <p:cNvSpPr/>
          <p:nvPr/>
        </p:nvSpPr>
        <p:spPr>
          <a:xfrm>
            <a:off x="9494282" y="5992416"/>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Vieux Cognacs</a:t>
            </a:r>
            <a:endParaRPr b="0" i="0" sz="2200" u="none" cap="none" strike="noStrike"/>
          </a:p>
        </p:txBody>
      </p:sp>
      <p:sp>
        <p:nvSpPr>
          <p:cNvPr id="320" name="Google Shape;320;p33"/>
          <p:cNvSpPr/>
          <p:nvPr/>
        </p:nvSpPr>
        <p:spPr>
          <a:xfrm>
            <a:off x="9494282" y="6493073"/>
            <a:ext cx="4255056" cy="4029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Frapin VIP XO (176€)</a:t>
            </a:r>
            <a:endParaRPr b="0" i="0" sz="1950" u="none" cap="none" strike="noStrike"/>
          </a:p>
        </p:txBody>
      </p:sp>
      <p:pic>
        <p:nvPicPr>
          <p:cNvPr descr="preencoded.png" id="321" name="Google Shape;321;p33"/>
          <p:cNvPicPr preferRelativeResize="0"/>
          <p:nvPr/>
        </p:nvPicPr>
        <p:blipFill rotWithShape="1">
          <a:blip r:embed="rId7">
            <a:alphaModFix/>
          </a:blip>
          <a:srcRect b="0" l="0" r="0" t="0"/>
          <a:stretch/>
        </p:blipFill>
        <p:spPr>
          <a:xfrm>
            <a:off x="5513665" y="3546872"/>
            <a:ext cx="3603069" cy="3603069"/>
          </a:xfrm>
          <a:prstGeom prst="rect">
            <a:avLst/>
          </a:prstGeom>
          <a:noFill/>
          <a:ln>
            <a:noFill/>
          </a:ln>
        </p:spPr>
      </p:pic>
      <p:sp>
        <p:nvSpPr>
          <p:cNvPr id="322" name="Google Shape;322;p33"/>
          <p:cNvSpPr/>
          <p:nvPr/>
        </p:nvSpPr>
        <p:spPr>
          <a:xfrm>
            <a:off x="8226623" y="6259830"/>
            <a:ext cx="629364" cy="629364"/>
          </a:xfrm>
          <a:prstGeom prst="roundRect">
            <a:avLst>
              <a:gd fmla="val 1451442"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3" name="Google Shape;323;p33"/>
          <p:cNvPicPr preferRelativeResize="0"/>
          <p:nvPr/>
        </p:nvPicPr>
        <p:blipFill rotWithShape="1">
          <a:blip r:embed="rId8">
            <a:alphaModFix/>
          </a:blip>
          <a:srcRect b="0" l="0" r="0" t="0"/>
          <a:stretch/>
        </p:blipFill>
        <p:spPr>
          <a:xfrm>
            <a:off x="8399740" y="6397466"/>
            <a:ext cx="283131" cy="353973"/>
          </a:xfrm>
          <a:prstGeom prst="rect">
            <a:avLst/>
          </a:prstGeom>
          <a:noFill/>
          <a:ln>
            <a:noFill/>
          </a:ln>
        </p:spPr>
      </p:pic>
      <p:sp>
        <p:nvSpPr>
          <p:cNvPr id="324" name="Google Shape;324;p33"/>
          <p:cNvSpPr/>
          <p:nvPr/>
        </p:nvSpPr>
        <p:spPr>
          <a:xfrm>
            <a:off x="2338745" y="5992416"/>
            <a:ext cx="2797373"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Whiskies Premium</a:t>
            </a:r>
            <a:endParaRPr b="0" i="0" sz="2200" u="none" cap="none" strike="noStrike"/>
          </a:p>
        </p:txBody>
      </p:sp>
      <p:sp>
        <p:nvSpPr>
          <p:cNvPr id="325" name="Google Shape;325;p33"/>
          <p:cNvSpPr/>
          <p:nvPr/>
        </p:nvSpPr>
        <p:spPr>
          <a:xfrm>
            <a:off x="881063" y="6493073"/>
            <a:ext cx="4255056" cy="402908"/>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Single Cask et éditions limitées</a:t>
            </a:r>
            <a:endParaRPr b="0" i="0" sz="1950" u="none" cap="none" strike="noStrike"/>
          </a:p>
        </p:txBody>
      </p:sp>
      <p:pic>
        <p:nvPicPr>
          <p:cNvPr descr="preencoded.png" id="326" name="Google Shape;326;p33"/>
          <p:cNvPicPr preferRelativeResize="0"/>
          <p:nvPr/>
        </p:nvPicPr>
        <p:blipFill rotWithShape="1">
          <a:blip r:embed="rId9">
            <a:alphaModFix/>
          </a:blip>
          <a:srcRect b="0" l="0" r="0" t="0"/>
          <a:stretch/>
        </p:blipFill>
        <p:spPr>
          <a:xfrm>
            <a:off x="5513665" y="3546872"/>
            <a:ext cx="3603069" cy="3603069"/>
          </a:xfrm>
          <a:prstGeom prst="rect">
            <a:avLst/>
          </a:prstGeom>
          <a:noFill/>
          <a:ln>
            <a:noFill/>
          </a:ln>
        </p:spPr>
      </p:pic>
      <p:sp>
        <p:nvSpPr>
          <p:cNvPr id="327" name="Google Shape;327;p33"/>
          <p:cNvSpPr/>
          <p:nvPr/>
        </p:nvSpPr>
        <p:spPr>
          <a:xfrm>
            <a:off x="5774293" y="6259830"/>
            <a:ext cx="629364" cy="629364"/>
          </a:xfrm>
          <a:prstGeom prst="roundRect">
            <a:avLst>
              <a:gd fmla="val 1451442"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8" name="Google Shape;328;p33"/>
          <p:cNvPicPr preferRelativeResize="0"/>
          <p:nvPr/>
        </p:nvPicPr>
        <p:blipFill rotWithShape="1">
          <a:blip r:embed="rId10">
            <a:alphaModFix/>
          </a:blip>
          <a:srcRect b="0" l="0" r="0" t="0"/>
          <a:stretch/>
        </p:blipFill>
        <p:spPr>
          <a:xfrm>
            <a:off x="5947410" y="6397466"/>
            <a:ext cx="283131" cy="353973"/>
          </a:xfrm>
          <a:prstGeom prst="rect">
            <a:avLst/>
          </a:prstGeom>
          <a:noFill/>
          <a:ln>
            <a:noFill/>
          </a:ln>
        </p:spPr>
      </p:pic>
      <p:sp>
        <p:nvSpPr>
          <p:cNvPr id="329" name="Google Shape;329;p33"/>
          <p:cNvSpPr/>
          <p:nvPr/>
        </p:nvSpPr>
        <p:spPr>
          <a:xfrm>
            <a:off x="881063" y="7433072"/>
            <a:ext cx="12868275"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L'examen qualitatif des produits outliers révèle qu'ils correspondent principalement à des produits de luxe ou de prestige, avec des prix d'achat également élevés et des marges globalement cohérentes.</a:t>
            </a:r>
            <a:endParaRPr b="0" i="0" sz="1950" u="none" cap="none" strike="noStrike"/>
          </a:p>
        </p:txBody>
      </p:sp>
      <p:sp>
        <p:nvSpPr>
          <p:cNvPr id="330" name="Google Shape;330;p33"/>
          <p:cNvSpPr/>
          <p:nvPr/>
        </p:nvSpPr>
        <p:spPr>
          <a:xfrm>
            <a:off x="881063" y="8522018"/>
            <a:ext cx="12868275"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La majorité des outliers semblent donc justifiés par la nature des produits et le positionnement "prestigieux" de BottleNeck, mais l'analyse statistique seule ne suffise pas et qu'une connaissance produit reste nécessaire pour une validation complète.</a:t>
            </a:r>
            <a:endParaRPr b="0" i="0" sz="19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p:nvPr/>
        </p:nvSpPr>
        <p:spPr>
          <a:xfrm>
            <a:off x="881063" y="807244"/>
            <a:ext cx="12868275" cy="1398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Analyses CA &amp; Quantités - Concentration &amp; Performance</a:t>
            </a:r>
            <a:endParaRPr b="0" i="0" sz="4400" u="none" cap="none" strike="noStrike"/>
          </a:p>
        </p:txBody>
      </p:sp>
      <p:sp>
        <p:nvSpPr>
          <p:cNvPr id="337" name="Google Shape;337;p34"/>
          <p:cNvSpPr/>
          <p:nvPr/>
        </p:nvSpPr>
        <p:spPr>
          <a:xfrm>
            <a:off x="881063" y="2709267"/>
            <a:ext cx="2144673" cy="1406962"/>
          </a:xfrm>
          <a:prstGeom prst="roundRect">
            <a:avLst>
              <a:gd fmla="val 7516"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8" name="Google Shape;338;p34"/>
          <p:cNvPicPr preferRelativeResize="0"/>
          <p:nvPr/>
        </p:nvPicPr>
        <p:blipFill rotWithShape="1">
          <a:blip r:embed="rId3">
            <a:alphaModFix/>
          </a:blip>
          <a:srcRect b="0" l="0" r="0" t="0"/>
          <a:stretch/>
        </p:blipFill>
        <p:spPr>
          <a:xfrm>
            <a:off x="1776413" y="3191470"/>
            <a:ext cx="353973" cy="442555"/>
          </a:xfrm>
          <a:prstGeom prst="rect">
            <a:avLst/>
          </a:prstGeom>
          <a:noFill/>
          <a:ln>
            <a:noFill/>
          </a:ln>
        </p:spPr>
      </p:pic>
      <p:sp>
        <p:nvSpPr>
          <p:cNvPr id="339" name="Google Shape;339;p34"/>
          <p:cNvSpPr/>
          <p:nvPr/>
        </p:nvSpPr>
        <p:spPr>
          <a:xfrm>
            <a:off x="3277433" y="2960965"/>
            <a:ext cx="2955369"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Chiffre d'affaires total</a:t>
            </a:r>
            <a:endParaRPr b="0" i="0" sz="2200" u="none" cap="none" strike="noStrike"/>
          </a:p>
        </p:txBody>
      </p:sp>
      <p:sp>
        <p:nvSpPr>
          <p:cNvPr id="340" name="Google Shape;340;p34"/>
          <p:cNvSpPr/>
          <p:nvPr/>
        </p:nvSpPr>
        <p:spPr>
          <a:xfrm>
            <a:off x="3277423" y="3461625"/>
            <a:ext cx="45453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143 680 € sur le périmètre analysé</a:t>
            </a:r>
            <a:endParaRPr b="0" i="0" sz="1950" u="none" cap="none" strike="noStrike"/>
          </a:p>
        </p:txBody>
      </p:sp>
      <p:sp>
        <p:nvSpPr>
          <p:cNvPr id="341" name="Google Shape;341;p34"/>
          <p:cNvSpPr/>
          <p:nvPr/>
        </p:nvSpPr>
        <p:spPr>
          <a:xfrm>
            <a:off x="3151584" y="4100989"/>
            <a:ext cx="10471904" cy="15240"/>
          </a:xfrm>
          <a:prstGeom prst="roundRect">
            <a:avLst>
              <a:gd fmla="val 693846"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881063" y="4242078"/>
            <a:ext cx="4289346" cy="1406962"/>
          </a:xfrm>
          <a:prstGeom prst="roundRect">
            <a:avLst>
              <a:gd fmla="val 7516"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3" name="Google Shape;343;p34"/>
          <p:cNvPicPr preferRelativeResize="0"/>
          <p:nvPr/>
        </p:nvPicPr>
        <p:blipFill rotWithShape="1">
          <a:blip r:embed="rId4">
            <a:alphaModFix/>
          </a:blip>
          <a:srcRect b="0" l="0" r="0" t="0"/>
          <a:stretch/>
        </p:blipFill>
        <p:spPr>
          <a:xfrm>
            <a:off x="2848689" y="4724281"/>
            <a:ext cx="353973" cy="442555"/>
          </a:xfrm>
          <a:prstGeom prst="rect">
            <a:avLst/>
          </a:prstGeom>
          <a:noFill/>
          <a:ln>
            <a:noFill/>
          </a:ln>
        </p:spPr>
      </p:pic>
      <p:sp>
        <p:nvSpPr>
          <p:cNvPr id="344" name="Google Shape;344;p34"/>
          <p:cNvSpPr/>
          <p:nvPr/>
        </p:nvSpPr>
        <p:spPr>
          <a:xfrm>
            <a:off x="5422106" y="4493776"/>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Analyse Pareto</a:t>
            </a:r>
            <a:endParaRPr b="0" i="0" sz="2200" u="none" cap="none" strike="noStrike"/>
          </a:p>
        </p:txBody>
      </p:sp>
      <p:sp>
        <p:nvSpPr>
          <p:cNvPr id="345" name="Google Shape;345;p34"/>
          <p:cNvSpPr/>
          <p:nvPr/>
        </p:nvSpPr>
        <p:spPr>
          <a:xfrm>
            <a:off x="5422099" y="4994425"/>
            <a:ext cx="51057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80% du CA généré par 61% du catalogue</a:t>
            </a:r>
            <a:endParaRPr b="0" i="0" sz="1950" u="none" cap="none" strike="noStrike"/>
          </a:p>
        </p:txBody>
      </p:sp>
      <p:sp>
        <p:nvSpPr>
          <p:cNvPr id="346" name="Google Shape;346;p34"/>
          <p:cNvSpPr/>
          <p:nvPr/>
        </p:nvSpPr>
        <p:spPr>
          <a:xfrm>
            <a:off x="5296257" y="5633799"/>
            <a:ext cx="8327231" cy="15240"/>
          </a:xfrm>
          <a:prstGeom prst="roundRect">
            <a:avLst>
              <a:gd fmla="val 693846"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881063" y="5774888"/>
            <a:ext cx="6434138" cy="1406962"/>
          </a:xfrm>
          <a:prstGeom prst="roundRect">
            <a:avLst>
              <a:gd fmla="val 7516"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8" name="Google Shape;348;p34"/>
          <p:cNvPicPr preferRelativeResize="0"/>
          <p:nvPr/>
        </p:nvPicPr>
        <p:blipFill rotWithShape="1">
          <a:blip r:embed="rId5">
            <a:alphaModFix/>
          </a:blip>
          <a:srcRect b="0" l="0" r="0" t="0"/>
          <a:stretch/>
        </p:blipFill>
        <p:spPr>
          <a:xfrm>
            <a:off x="3921085" y="6257092"/>
            <a:ext cx="353973" cy="442555"/>
          </a:xfrm>
          <a:prstGeom prst="rect">
            <a:avLst/>
          </a:prstGeom>
          <a:noFill/>
          <a:ln>
            <a:noFill/>
          </a:ln>
        </p:spPr>
      </p:pic>
      <p:sp>
        <p:nvSpPr>
          <p:cNvPr id="349" name="Google Shape;349;p34"/>
          <p:cNvSpPr/>
          <p:nvPr/>
        </p:nvSpPr>
        <p:spPr>
          <a:xfrm>
            <a:off x="7566898" y="6026587"/>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Top produits</a:t>
            </a:r>
            <a:endParaRPr b="0" i="0" sz="2200" u="none" cap="none" strike="noStrike"/>
          </a:p>
        </p:txBody>
      </p:sp>
      <p:sp>
        <p:nvSpPr>
          <p:cNvPr id="350" name="Google Shape;350;p34"/>
          <p:cNvSpPr/>
          <p:nvPr/>
        </p:nvSpPr>
        <p:spPr>
          <a:xfrm>
            <a:off x="7566900" y="6527250"/>
            <a:ext cx="56661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Champagnes premium et vins à forte rotation</a:t>
            </a:r>
            <a:endParaRPr b="0" i="0" sz="1950" u="none" cap="none" strike="noStrike"/>
          </a:p>
        </p:txBody>
      </p:sp>
      <p:sp>
        <p:nvSpPr>
          <p:cNvPr id="351" name="Google Shape;351;p34"/>
          <p:cNvSpPr/>
          <p:nvPr/>
        </p:nvSpPr>
        <p:spPr>
          <a:xfrm>
            <a:off x="881063" y="7464981"/>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Notre analyse de la contribution des produits au chiffre d'affaires et aux volumes de vente révèle une concentration significative mais pas extrême de l'activité. Environ 80% du CA et des quantités sont générés par 435 produits, représentant 61% du catalogue analysé.</a:t>
            </a:r>
            <a:endParaRPr b="0" i="0" sz="1950" u="none" cap="none" strike="noStrike"/>
          </a:p>
        </p:txBody>
      </p:sp>
      <p:sp>
        <p:nvSpPr>
          <p:cNvPr id="352" name="Google Shape;352;p34"/>
          <p:cNvSpPr/>
          <p:nvPr/>
        </p:nvSpPr>
        <p:spPr>
          <a:xfrm>
            <a:off x="881063" y="8956834"/>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Les top produits en CA sont principalement des produits à forte valeur (Champagnes Egly-Ouriet), tandis que les top produits en quantités sont plutôt des vins à rotation rapide (Château De La Selve Rosé, Mas Laval Blanc). Les produits générant le plus de CA ne sont pas nécessairement uniquement les plus chers mais aussi ceux qui se vendent bien.</a:t>
            </a:r>
            <a:endParaRPr b="0" i="0" sz="19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p:nvPr/>
        </p:nvSpPr>
        <p:spPr>
          <a:xfrm>
            <a:off x="881063" y="926068"/>
            <a:ext cx="7098506" cy="52447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6BFEE"/>
              </a:buClr>
              <a:buSzPts val="3300"/>
              <a:buFont typeface="Prompt"/>
              <a:buNone/>
            </a:pPr>
            <a:r>
              <a:rPr b="0" i="0" lang="en-US" sz="3300" u="none" cap="none" strike="noStrike">
                <a:solidFill>
                  <a:srgbClr val="C6BFEE"/>
                </a:solidFill>
                <a:latin typeface="Prompt"/>
                <a:ea typeface="Prompt"/>
                <a:cs typeface="Prompt"/>
                <a:sym typeface="Prompt"/>
              </a:rPr>
              <a:t>Analyses de la marge - Rentabilité</a:t>
            </a:r>
            <a:endParaRPr b="0" i="0" sz="3300" u="none" cap="none" strike="noStrike"/>
          </a:p>
        </p:txBody>
      </p:sp>
      <p:pic>
        <p:nvPicPr>
          <p:cNvPr descr="preencoded.png" id="359" name="Google Shape;359;p35"/>
          <p:cNvPicPr preferRelativeResize="0"/>
          <p:nvPr/>
        </p:nvPicPr>
        <p:blipFill rotWithShape="1">
          <a:blip r:embed="rId3">
            <a:alphaModFix/>
          </a:blip>
          <a:srcRect b="0" l="0" r="0" t="0"/>
          <a:stretch/>
        </p:blipFill>
        <p:spPr>
          <a:xfrm>
            <a:off x="881063" y="1828086"/>
            <a:ext cx="9651206" cy="5404604"/>
          </a:xfrm>
          <a:prstGeom prst="rect">
            <a:avLst/>
          </a:prstGeom>
          <a:noFill/>
          <a:ln>
            <a:noFill/>
          </a:ln>
        </p:spPr>
      </p:pic>
      <p:sp>
        <p:nvSpPr>
          <p:cNvPr id="360" name="Google Shape;360;p35"/>
          <p:cNvSpPr/>
          <p:nvPr/>
        </p:nvSpPr>
        <p:spPr>
          <a:xfrm>
            <a:off x="881063" y="7445097"/>
            <a:ext cx="12868275" cy="241697"/>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C6BFEE"/>
              </a:buClr>
              <a:buSzPts val="1150"/>
              <a:buFont typeface="Mukta"/>
              <a:buNone/>
            </a:pPr>
            <a:r>
              <a:rPr b="1" i="0" lang="en-US" sz="1150" u="none" cap="none" strike="noStrike">
                <a:solidFill>
                  <a:srgbClr val="C6BFEE"/>
                </a:solidFill>
                <a:latin typeface="Mukta"/>
                <a:ea typeface="Mukta"/>
                <a:cs typeface="Mukta"/>
                <a:sym typeface="Mukta"/>
              </a:rPr>
              <a:t>Taux de marge moyen par type de produit</a:t>
            </a:r>
            <a:endParaRPr b="0" i="0" sz="1150" u="none" cap="none" strike="noStrike"/>
          </a:p>
        </p:txBody>
      </p:sp>
      <p:sp>
        <p:nvSpPr>
          <p:cNvPr id="361" name="Google Shape;361;p35"/>
          <p:cNvSpPr/>
          <p:nvPr/>
        </p:nvSpPr>
        <p:spPr>
          <a:xfrm>
            <a:off x="881063" y="7899202"/>
            <a:ext cx="12868275" cy="30206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AD8E9"/>
              </a:buClr>
              <a:buSzPts val="1450"/>
              <a:buFont typeface="Mukta"/>
              <a:buNone/>
            </a:pPr>
            <a:r>
              <a:rPr b="0" i="0" lang="en-US" sz="1450" u="none" cap="none" strike="noStrike">
                <a:solidFill>
                  <a:srgbClr val="DAD8E9"/>
                </a:solidFill>
                <a:latin typeface="Mukta"/>
                <a:ea typeface="Mukta"/>
                <a:cs typeface="Mukta"/>
                <a:sym typeface="Mukta"/>
              </a:rPr>
              <a:t>Nous sommes partis d'une hypothèse avec 20% de marge.</a:t>
            </a:r>
            <a:endParaRPr b="0" i="0" sz="1450" u="none" cap="none" strike="noStrike"/>
          </a:p>
        </p:txBody>
      </p:sp>
      <p:sp>
        <p:nvSpPr>
          <p:cNvPr id="362" name="Google Shape;362;p35"/>
          <p:cNvSpPr/>
          <p:nvPr/>
        </p:nvSpPr>
        <p:spPr>
          <a:xfrm>
            <a:off x="881063" y="8413671"/>
            <a:ext cx="12868275" cy="60412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AD8E9"/>
              </a:buClr>
              <a:buSzPts val="1450"/>
              <a:buFont typeface="Mukta"/>
              <a:buNone/>
            </a:pPr>
            <a:r>
              <a:rPr b="0" i="0" lang="en-US" sz="1450" u="none" cap="none" strike="noStrike">
                <a:solidFill>
                  <a:srgbClr val="DAD8E9"/>
                </a:solidFill>
                <a:latin typeface="Mukta"/>
                <a:ea typeface="Mukta"/>
                <a:cs typeface="Mukta"/>
                <a:sym typeface="Mukta"/>
              </a:rPr>
              <a:t>Concernant la marge, nous observons des taux variant de -635% à +48%, avec une anomalie critique sur le produit ID 4355 (marge fortement négative). Les marges diffèrent significativement selon les catégories, avec des taux élevés pour les spiritueux et plus faibles pour le Champagne (potentiellement impacté par l'anomalie).</a:t>
            </a:r>
            <a:endParaRPr b="0" i="0" sz="1450" u="none" cap="none" strike="noStrike"/>
          </a:p>
        </p:txBody>
      </p:sp>
      <p:sp>
        <p:nvSpPr>
          <p:cNvPr id="363" name="Google Shape;363;p35"/>
          <p:cNvSpPr/>
          <p:nvPr/>
        </p:nvSpPr>
        <p:spPr>
          <a:xfrm>
            <a:off x="881063" y="9230201"/>
            <a:ext cx="12868275" cy="30206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SzPts val="1450"/>
              <a:buFont typeface="Arial"/>
              <a:buNone/>
            </a:pPr>
            <a:r>
              <a:t/>
            </a:r>
            <a:endParaRPr b="0" i="0" sz="1450" u="none" cap="none" strike="noStrike"/>
          </a:p>
        </p:txBody>
      </p:sp>
      <p:sp>
        <p:nvSpPr>
          <p:cNvPr id="364" name="Google Shape;364;p35"/>
          <p:cNvSpPr/>
          <p:nvPr/>
        </p:nvSpPr>
        <p:spPr>
          <a:xfrm>
            <a:off x="881063" y="9744670"/>
            <a:ext cx="12868275" cy="30206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SzPts val="1450"/>
              <a:buFont typeface="Arial"/>
              <a:buNone/>
            </a:pPr>
            <a:r>
              <a:t/>
            </a:r>
            <a:endParaRPr b="0" i="0" sz="14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preencoded.png" id="370" name="Google Shape;370;p36"/>
          <p:cNvPicPr preferRelativeResize="0"/>
          <p:nvPr/>
        </p:nvPicPr>
        <p:blipFill rotWithShape="1">
          <a:blip r:embed="rId3">
            <a:alphaModFix/>
          </a:blip>
          <a:srcRect b="0" l="0" r="0" t="0"/>
          <a:stretch/>
        </p:blipFill>
        <p:spPr>
          <a:xfrm>
            <a:off x="0" y="0"/>
            <a:ext cx="14630400" cy="11131629"/>
          </a:xfrm>
          <a:prstGeom prst="rect">
            <a:avLst/>
          </a:prstGeom>
          <a:noFill/>
          <a:ln>
            <a:noFill/>
          </a:ln>
        </p:spPr>
      </p:pic>
      <p:sp>
        <p:nvSpPr>
          <p:cNvPr id="371" name="Google Shape;371;p36"/>
          <p:cNvSpPr/>
          <p:nvPr/>
        </p:nvSpPr>
        <p:spPr>
          <a:xfrm>
            <a:off x="0" y="0"/>
            <a:ext cx="14630400" cy="11131629"/>
          </a:xfrm>
          <a:prstGeom prst="rect">
            <a:avLst/>
          </a:prstGeom>
          <a:solidFill>
            <a:srgbClr val="0B0C2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854393" y="671274"/>
            <a:ext cx="7582257" cy="440769"/>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C6BFEE"/>
              </a:buClr>
              <a:buSzPts val="2750"/>
              <a:buFont typeface="Prompt"/>
              <a:buNone/>
            </a:pPr>
            <a:r>
              <a:rPr b="0" i="0" lang="en-US" sz="2750" u="none" cap="none" strike="noStrike">
                <a:solidFill>
                  <a:srgbClr val="C6BFEE"/>
                </a:solidFill>
                <a:latin typeface="Prompt"/>
                <a:ea typeface="Prompt"/>
                <a:cs typeface="Prompt"/>
                <a:sym typeface="Prompt"/>
              </a:rPr>
              <a:t>Analyses Stocks - Rotation &amp; Immobilisation</a:t>
            </a:r>
            <a:endParaRPr b="0" i="0" sz="2750" u="none" cap="none" strike="noStrike"/>
          </a:p>
        </p:txBody>
      </p:sp>
      <p:sp>
        <p:nvSpPr>
          <p:cNvPr id="373" name="Google Shape;373;p36"/>
          <p:cNvSpPr/>
          <p:nvPr/>
        </p:nvSpPr>
        <p:spPr>
          <a:xfrm>
            <a:off x="854393" y="1350050"/>
            <a:ext cx="12921615"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200"/>
              <a:buFont typeface="Mukta"/>
              <a:buNone/>
            </a:pPr>
            <a:r>
              <a:rPr b="0" i="0" lang="en-US" sz="1200" u="none" cap="none" strike="noStrike">
                <a:solidFill>
                  <a:srgbClr val="DAD8E9"/>
                </a:solidFill>
                <a:latin typeface="Mukta"/>
                <a:ea typeface="Mukta"/>
                <a:cs typeface="Mukta"/>
                <a:sym typeface="Mukta"/>
              </a:rPr>
              <a:t>Notre analyse révèle une rotation moyenne de 3,44 mois pour un stock total valorisé à 277 328 €.</a:t>
            </a:r>
            <a:endParaRPr b="0" i="0" sz="1200" u="none" cap="none" strike="noStrike"/>
          </a:p>
        </p:txBody>
      </p:sp>
      <p:pic>
        <p:nvPicPr>
          <p:cNvPr descr="preencoded.png" id="374" name="Google Shape;374;p36"/>
          <p:cNvPicPr preferRelativeResize="0"/>
          <p:nvPr/>
        </p:nvPicPr>
        <p:blipFill rotWithShape="1">
          <a:blip r:embed="rId4">
            <a:alphaModFix/>
          </a:blip>
          <a:srcRect b="0" l="0" r="0" t="0"/>
          <a:stretch/>
        </p:blipFill>
        <p:spPr>
          <a:xfrm>
            <a:off x="854393" y="1782366"/>
            <a:ext cx="8399026" cy="4703445"/>
          </a:xfrm>
          <a:prstGeom prst="rect">
            <a:avLst/>
          </a:prstGeom>
          <a:noFill/>
          <a:ln>
            <a:noFill/>
          </a:ln>
        </p:spPr>
      </p:pic>
      <p:sp>
        <p:nvSpPr>
          <p:cNvPr id="375" name="Google Shape;375;p36"/>
          <p:cNvSpPr/>
          <p:nvPr/>
        </p:nvSpPr>
        <p:spPr>
          <a:xfrm>
            <a:off x="854393" y="6664285"/>
            <a:ext cx="12921615" cy="7615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200"/>
              <a:buFont typeface="Mukta"/>
              <a:buNone/>
            </a:pPr>
            <a:r>
              <a:rPr b="0" i="0" lang="en-US" sz="1200" u="none" cap="none" strike="noStrike">
                <a:solidFill>
                  <a:srgbClr val="DAD8E9"/>
                </a:solidFill>
                <a:latin typeface="Mukta"/>
                <a:ea typeface="Mukta"/>
                <a:cs typeface="Mukta"/>
                <a:sym typeface="Mukta"/>
              </a:rPr>
              <a:t>Les produits à rotation lente sont majoritairement des Champagnes premium et vins haut de gamme, immobilisant des capitaux importants. Notre analyse des stocks révèle une rotation globale de 3.44 mois et une valorisation totale de 277 328 €. Nous avons identifié des produits à rotation lente, principalement des Champagnes et produits à prix élevé, ainsi que 3 produits avec stock mais aucune vente (stocks dormants).</a:t>
            </a:r>
            <a:endParaRPr b="0" i="0" sz="1200" u="none" cap="none" strike="noStrike"/>
          </a:p>
        </p:txBody>
      </p:sp>
      <p:pic>
        <p:nvPicPr>
          <p:cNvPr descr="preencoded.png" id="376" name="Google Shape;376;p36"/>
          <p:cNvPicPr preferRelativeResize="0"/>
          <p:nvPr/>
        </p:nvPicPr>
        <p:blipFill rotWithShape="1">
          <a:blip r:embed="rId5">
            <a:alphaModFix/>
          </a:blip>
          <a:srcRect b="0" l="0" r="0" t="0"/>
          <a:stretch/>
        </p:blipFill>
        <p:spPr>
          <a:xfrm>
            <a:off x="854393" y="7604284"/>
            <a:ext cx="793433" cy="952024"/>
          </a:xfrm>
          <a:prstGeom prst="rect">
            <a:avLst/>
          </a:prstGeom>
          <a:noFill/>
          <a:ln>
            <a:noFill/>
          </a:ln>
        </p:spPr>
      </p:pic>
      <p:sp>
        <p:nvSpPr>
          <p:cNvPr id="377" name="Google Shape;377;p36"/>
          <p:cNvSpPr/>
          <p:nvPr/>
        </p:nvSpPr>
        <p:spPr>
          <a:xfrm>
            <a:off x="1885831" y="7762875"/>
            <a:ext cx="2291001" cy="220385"/>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AD8E9"/>
              </a:buClr>
              <a:buSzPts val="1350"/>
              <a:buFont typeface="Prompt"/>
              <a:buNone/>
            </a:pPr>
            <a:r>
              <a:rPr b="0" i="0" lang="en-US" sz="1350" u="none" cap="none" strike="noStrike">
                <a:solidFill>
                  <a:srgbClr val="DAD8E9"/>
                </a:solidFill>
                <a:latin typeface="Prompt"/>
                <a:ea typeface="Prompt"/>
                <a:cs typeface="Prompt"/>
                <a:sym typeface="Prompt"/>
              </a:rPr>
              <a:t>Stocks dormants identifiés</a:t>
            </a:r>
            <a:endParaRPr b="0" i="0" sz="1350" u="none" cap="none" strike="noStrike"/>
          </a:p>
        </p:txBody>
      </p:sp>
      <p:sp>
        <p:nvSpPr>
          <p:cNvPr id="378" name="Google Shape;378;p36"/>
          <p:cNvSpPr/>
          <p:nvPr/>
        </p:nvSpPr>
        <p:spPr>
          <a:xfrm>
            <a:off x="1885831" y="8078391"/>
            <a:ext cx="11890177"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200"/>
              <a:buFont typeface="Mukta"/>
              <a:buNone/>
            </a:pPr>
            <a:r>
              <a:rPr b="0" i="0" lang="en-US" sz="1200" u="none" cap="none" strike="noStrike">
                <a:solidFill>
                  <a:srgbClr val="DAD8E9"/>
                </a:solidFill>
                <a:latin typeface="Mukta"/>
                <a:ea typeface="Mukta"/>
                <a:cs typeface="Mukta"/>
                <a:sym typeface="Mukta"/>
              </a:rPr>
              <a:t>3 produits (IDs: 4337, 4355, 5932) présentent un stock positif sans aucune vente.</a:t>
            </a:r>
            <a:endParaRPr b="0" i="0" sz="1200" u="none" cap="none" strike="noStrike"/>
          </a:p>
        </p:txBody>
      </p:sp>
      <p:pic>
        <p:nvPicPr>
          <p:cNvPr descr="preencoded.png" id="379" name="Google Shape;379;p36"/>
          <p:cNvPicPr preferRelativeResize="0"/>
          <p:nvPr/>
        </p:nvPicPr>
        <p:blipFill rotWithShape="1">
          <a:blip r:embed="rId6">
            <a:alphaModFix/>
          </a:blip>
          <a:srcRect b="0" l="0" r="0" t="0"/>
          <a:stretch/>
        </p:blipFill>
        <p:spPr>
          <a:xfrm>
            <a:off x="854393" y="8556308"/>
            <a:ext cx="793433" cy="952024"/>
          </a:xfrm>
          <a:prstGeom prst="rect">
            <a:avLst/>
          </a:prstGeom>
          <a:noFill/>
          <a:ln>
            <a:noFill/>
          </a:ln>
        </p:spPr>
      </p:pic>
      <p:sp>
        <p:nvSpPr>
          <p:cNvPr id="380" name="Google Shape;380;p36"/>
          <p:cNvSpPr/>
          <p:nvPr/>
        </p:nvSpPr>
        <p:spPr>
          <a:xfrm>
            <a:off x="1885831" y="8714899"/>
            <a:ext cx="1763197" cy="220385"/>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AD8E9"/>
              </a:buClr>
              <a:buSzPts val="1350"/>
              <a:buFont typeface="Prompt"/>
              <a:buNone/>
            </a:pPr>
            <a:r>
              <a:rPr b="0" i="0" lang="en-US" sz="1350" u="none" cap="none" strike="noStrike">
                <a:solidFill>
                  <a:srgbClr val="DAD8E9"/>
                </a:solidFill>
                <a:latin typeface="Prompt"/>
                <a:ea typeface="Prompt"/>
                <a:cs typeface="Prompt"/>
                <a:sym typeface="Prompt"/>
              </a:rPr>
              <a:t>Impact financier</a:t>
            </a:r>
            <a:endParaRPr b="0" i="0" sz="1350" u="none" cap="none" strike="noStrike"/>
          </a:p>
        </p:txBody>
      </p:sp>
      <p:sp>
        <p:nvSpPr>
          <p:cNvPr id="381" name="Google Shape;381;p36"/>
          <p:cNvSpPr/>
          <p:nvPr/>
        </p:nvSpPr>
        <p:spPr>
          <a:xfrm>
            <a:off x="1885831" y="9030414"/>
            <a:ext cx="11890177"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200"/>
              <a:buFont typeface="Mukta"/>
              <a:buNone/>
            </a:pPr>
            <a:r>
              <a:rPr b="0" i="0" lang="en-US" sz="1200" u="none" cap="none" strike="noStrike">
                <a:solidFill>
                  <a:srgbClr val="DAD8E9"/>
                </a:solidFill>
                <a:latin typeface="Mukta"/>
                <a:ea typeface="Mukta"/>
                <a:cs typeface="Mukta"/>
                <a:sym typeface="Mukta"/>
              </a:rPr>
              <a:t>Ces immobilisations représentent un enjeu majeur pour la trésorerie de BottleNeck.</a:t>
            </a:r>
            <a:endParaRPr b="0" i="0" sz="1200" u="none" cap="none" strike="noStrike"/>
          </a:p>
        </p:txBody>
      </p:sp>
      <p:pic>
        <p:nvPicPr>
          <p:cNvPr descr="preencoded.png" id="382" name="Google Shape;382;p36"/>
          <p:cNvPicPr preferRelativeResize="0"/>
          <p:nvPr/>
        </p:nvPicPr>
        <p:blipFill rotWithShape="1">
          <a:blip r:embed="rId7">
            <a:alphaModFix/>
          </a:blip>
          <a:srcRect b="0" l="0" r="0" t="0"/>
          <a:stretch/>
        </p:blipFill>
        <p:spPr>
          <a:xfrm>
            <a:off x="854393" y="9508331"/>
            <a:ext cx="793433" cy="952024"/>
          </a:xfrm>
          <a:prstGeom prst="rect">
            <a:avLst/>
          </a:prstGeom>
          <a:noFill/>
          <a:ln>
            <a:noFill/>
          </a:ln>
        </p:spPr>
      </p:pic>
      <p:sp>
        <p:nvSpPr>
          <p:cNvPr id="383" name="Google Shape;383;p36"/>
          <p:cNvSpPr/>
          <p:nvPr/>
        </p:nvSpPr>
        <p:spPr>
          <a:xfrm>
            <a:off x="1885831" y="9666923"/>
            <a:ext cx="2024062" cy="220385"/>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AD8E9"/>
              </a:buClr>
              <a:buSzPts val="1350"/>
              <a:buFont typeface="Prompt"/>
              <a:buNone/>
            </a:pPr>
            <a:r>
              <a:rPr b="0" i="0" lang="en-US" sz="1350" u="none" cap="none" strike="noStrike">
                <a:solidFill>
                  <a:srgbClr val="DAD8E9"/>
                </a:solidFill>
                <a:latin typeface="Prompt"/>
                <a:ea typeface="Prompt"/>
                <a:cs typeface="Prompt"/>
                <a:sym typeface="Prompt"/>
              </a:rPr>
              <a:t>Actions recommandées</a:t>
            </a:r>
            <a:endParaRPr b="0" i="0" sz="1350" u="none" cap="none" strike="noStrike"/>
          </a:p>
        </p:txBody>
      </p:sp>
      <p:sp>
        <p:nvSpPr>
          <p:cNvPr id="384" name="Google Shape;384;p36"/>
          <p:cNvSpPr/>
          <p:nvPr/>
        </p:nvSpPr>
        <p:spPr>
          <a:xfrm>
            <a:off x="1885831" y="9982438"/>
            <a:ext cx="11890177"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200"/>
              <a:buFont typeface="Mukta"/>
              <a:buNone/>
            </a:pPr>
            <a:r>
              <a:rPr b="0" i="0" lang="en-US" sz="1200" u="none" cap="none" strike="noStrike">
                <a:solidFill>
                  <a:srgbClr val="DAD8E9"/>
                </a:solidFill>
                <a:latin typeface="Mukta"/>
                <a:ea typeface="Mukta"/>
                <a:cs typeface="Mukta"/>
                <a:sym typeface="Mukta"/>
              </a:rPr>
              <a:t>Déstockage ciblé, promotions ou analyse des causes de non-rotation.</a:t>
            </a:r>
            <a:endParaRPr b="0" i="0" sz="120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preencoded.png" id="390" name="Google Shape;390;p37"/>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pic>
        <p:nvPicPr>
          <p:cNvPr descr="preencoded.png" id="391" name="Google Shape;391;p37"/>
          <p:cNvPicPr preferRelativeResize="0"/>
          <p:nvPr/>
        </p:nvPicPr>
        <p:blipFill rotWithShape="1">
          <a:blip r:embed="rId4">
            <a:alphaModFix/>
          </a:blip>
          <a:srcRect b="0" l="0" r="0" t="0"/>
          <a:stretch/>
        </p:blipFill>
        <p:spPr>
          <a:xfrm>
            <a:off x="9555480" y="3474720"/>
            <a:ext cx="4663440" cy="4023360"/>
          </a:xfrm>
          <a:prstGeom prst="rect">
            <a:avLst/>
          </a:prstGeom>
          <a:noFill/>
          <a:ln>
            <a:noFill/>
          </a:ln>
        </p:spPr>
      </p:pic>
      <p:sp>
        <p:nvSpPr>
          <p:cNvPr id="392" name="Google Shape;392;p37"/>
          <p:cNvSpPr/>
          <p:nvPr/>
        </p:nvSpPr>
        <p:spPr>
          <a:xfrm>
            <a:off x="881063" y="819031"/>
            <a:ext cx="7381875" cy="1398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Corrélations &amp; Synthèse des insights</a:t>
            </a:r>
            <a:endParaRPr b="0" i="0" sz="4400" u="none" cap="none" strike="noStrike"/>
          </a:p>
        </p:txBody>
      </p:sp>
      <p:sp>
        <p:nvSpPr>
          <p:cNvPr id="393" name="Google Shape;393;p37"/>
          <p:cNvSpPr/>
          <p:nvPr/>
        </p:nvSpPr>
        <p:spPr>
          <a:xfrm>
            <a:off x="881063" y="2595086"/>
            <a:ext cx="3565088" cy="5063609"/>
          </a:xfrm>
          <a:prstGeom prst="roundRect">
            <a:avLst>
              <a:gd fmla="val 2966"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1148001" y="2862024"/>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Corrélations Clés</a:t>
            </a:r>
            <a:endParaRPr b="0" i="0" sz="2200" u="none" cap="none" strike="noStrike"/>
          </a:p>
        </p:txBody>
      </p:sp>
      <p:sp>
        <p:nvSpPr>
          <p:cNvPr id="395" name="Google Shape;395;p37"/>
          <p:cNvSpPr/>
          <p:nvPr/>
        </p:nvSpPr>
        <p:spPr>
          <a:xfrm>
            <a:off x="1148001" y="3362682"/>
            <a:ext cx="3031212" cy="402907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Notre analyse des corrélations révèle des relations logiques mais modérées entre stock, ventes et prix. Un stock plus élevé est associé à plus de ventes (corrélation +0.44), tandis que des prix plus élevés sont associés à moins de ventes (corrélation -0.52).</a:t>
            </a:r>
            <a:endParaRPr b="0" i="0" sz="1950" u="none" cap="none" strike="noStrike"/>
          </a:p>
        </p:txBody>
      </p:sp>
      <p:sp>
        <p:nvSpPr>
          <p:cNvPr id="396" name="Google Shape;396;p37"/>
          <p:cNvSpPr/>
          <p:nvPr/>
        </p:nvSpPr>
        <p:spPr>
          <a:xfrm>
            <a:off x="4697849" y="2595086"/>
            <a:ext cx="3565088" cy="5063609"/>
          </a:xfrm>
          <a:prstGeom prst="roundRect">
            <a:avLst>
              <a:gd fmla="val 2966"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4964787" y="2862024"/>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Gestion des Stocks</a:t>
            </a:r>
            <a:endParaRPr b="0" i="0" sz="2200" u="none" cap="none" strike="noStrike"/>
          </a:p>
        </p:txBody>
      </p:sp>
      <p:sp>
        <p:nvSpPr>
          <p:cNvPr id="398" name="Google Shape;398;p37"/>
          <p:cNvSpPr/>
          <p:nvPr/>
        </p:nvSpPr>
        <p:spPr>
          <a:xfrm>
            <a:off x="4964787" y="3362682"/>
            <a:ext cx="3031212" cy="322326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La rotation globale est correcte (3.4 mois) mais des points d'attention existent avec des rotations très lentes et des stocks dormants. La valorisation significative (277k€) souligne l'importance d'une gestion optimisée.</a:t>
            </a:r>
            <a:endParaRPr b="0" i="0" sz="1950" u="none" cap="none" strike="noStrike"/>
          </a:p>
        </p:txBody>
      </p:sp>
      <p:sp>
        <p:nvSpPr>
          <p:cNvPr id="399" name="Google Shape;399;p37"/>
          <p:cNvSpPr/>
          <p:nvPr/>
        </p:nvSpPr>
        <p:spPr>
          <a:xfrm>
            <a:off x="881063" y="7910393"/>
            <a:ext cx="7381875" cy="2243257"/>
          </a:xfrm>
          <a:prstGeom prst="roundRect">
            <a:avLst>
              <a:gd fmla="val 4714"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1148001" y="8177332"/>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Rentabilité</a:t>
            </a:r>
            <a:endParaRPr b="0" i="0" sz="2200" u="none" cap="none" strike="noStrike"/>
          </a:p>
        </p:txBody>
      </p:sp>
      <p:sp>
        <p:nvSpPr>
          <p:cNvPr id="401" name="Google Shape;401;p37"/>
          <p:cNvSpPr/>
          <p:nvPr/>
        </p:nvSpPr>
        <p:spPr>
          <a:xfrm>
            <a:off x="1148001" y="8677989"/>
            <a:ext cx="6847999"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Les marges sont globalement saines mais nécessitent une vigilance sur les anomalies (ID 4355) et les différences par type de produit, avec des écarts significatifs entre spiritueux et vins.</a:t>
            </a:r>
            <a:endParaRPr b="0" i="0" sz="19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p:nvPr/>
        </p:nvSpPr>
        <p:spPr>
          <a:xfrm>
            <a:off x="881063" y="1955602"/>
            <a:ext cx="8273534" cy="965121"/>
          </a:xfrm>
          <a:prstGeom prst="rect">
            <a:avLst/>
          </a:prstGeom>
          <a:noFill/>
          <a:ln>
            <a:noFill/>
          </a:ln>
        </p:spPr>
        <p:txBody>
          <a:bodyPr anchorCtr="0" anchor="t" bIns="0" lIns="0" spcFirstLastPara="1" rIns="0" wrap="square" tIns="0">
            <a:noAutofit/>
          </a:bodyPr>
          <a:lstStyle/>
          <a:p>
            <a:pPr indent="0" lvl="0" marL="0" marR="0" rtl="0" algn="l">
              <a:lnSpc>
                <a:spcPct val="124793"/>
              </a:lnSpc>
              <a:spcBef>
                <a:spcPts val="0"/>
              </a:spcBef>
              <a:spcAft>
                <a:spcPts val="0"/>
              </a:spcAft>
              <a:buClr>
                <a:srgbClr val="C6BFEE"/>
              </a:buClr>
              <a:buSzPts val="6050"/>
              <a:buFont typeface="Prompt"/>
              <a:buNone/>
            </a:pPr>
            <a:r>
              <a:rPr b="0" i="0" lang="en-US" sz="6050" u="none" cap="none" strike="noStrike">
                <a:solidFill>
                  <a:srgbClr val="C6BFEE"/>
                </a:solidFill>
                <a:latin typeface="Prompt"/>
                <a:ea typeface="Prompt"/>
                <a:cs typeface="Prompt"/>
                <a:sym typeface="Prompt"/>
              </a:rPr>
              <a:t>Synthèse des insights</a:t>
            </a:r>
            <a:endParaRPr b="0" i="0" sz="6050" u="none" cap="none" strike="noStrike"/>
          </a:p>
        </p:txBody>
      </p:sp>
      <p:sp>
        <p:nvSpPr>
          <p:cNvPr id="408" name="Google Shape;408;p38"/>
          <p:cNvSpPr/>
          <p:nvPr/>
        </p:nvSpPr>
        <p:spPr>
          <a:xfrm>
            <a:off x="1888331" y="3601045"/>
            <a:ext cx="2797373"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Relation Prix-Marge</a:t>
            </a:r>
            <a:endParaRPr b="0" i="0" sz="2200" u="none" cap="none" strike="noStrike"/>
          </a:p>
        </p:txBody>
      </p:sp>
      <p:sp>
        <p:nvSpPr>
          <p:cNvPr id="409" name="Google Shape;409;p38"/>
          <p:cNvSpPr/>
          <p:nvPr/>
        </p:nvSpPr>
        <p:spPr>
          <a:xfrm>
            <a:off x="881063" y="4101703"/>
            <a:ext cx="3804642" cy="1208723"/>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Les produits premium génèrent des marges plus élevées mais avec rotation plus lente.</a:t>
            </a:r>
            <a:endParaRPr b="0" i="0" sz="1950" u="none" cap="none" strike="noStrike"/>
          </a:p>
        </p:txBody>
      </p:sp>
      <p:pic>
        <p:nvPicPr>
          <p:cNvPr descr="preencoded.png" id="410" name="Google Shape;410;p38"/>
          <p:cNvPicPr preferRelativeResize="0"/>
          <p:nvPr/>
        </p:nvPicPr>
        <p:blipFill rotWithShape="1">
          <a:blip r:embed="rId3">
            <a:alphaModFix/>
          </a:blip>
          <a:srcRect b="0" l="0" r="0" t="0"/>
          <a:stretch/>
        </p:blipFill>
        <p:spPr>
          <a:xfrm>
            <a:off x="5063252" y="3424238"/>
            <a:ext cx="4503896" cy="4503896"/>
          </a:xfrm>
          <a:prstGeom prst="rect">
            <a:avLst/>
          </a:prstGeom>
          <a:noFill/>
          <a:ln>
            <a:noFill/>
          </a:ln>
        </p:spPr>
      </p:pic>
      <p:pic>
        <p:nvPicPr>
          <p:cNvPr descr="preencoded.png" id="411" name="Google Shape;411;p38"/>
          <p:cNvPicPr preferRelativeResize="0"/>
          <p:nvPr/>
        </p:nvPicPr>
        <p:blipFill rotWithShape="1">
          <a:blip r:embed="rId4">
            <a:alphaModFix/>
          </a:blip>
          <a:srcRect b="0" l="0" r="0" t="0"/>
          <a:stretch/>
        </p:blipFill>
        <p:spPr>
          <a:xfrm>
            <a:off x="6220420" y="4150995"/>
            <a:ext cx="376595" cy="470773"/>
          </a:xfrm>
          <a:prstGeom prst="rect">
            <a:avLst/>
          </a:prstGeom>
          <a:noFill/>
          <a:ln>
            <a:noFill/>
          </a:ln>
        </p:spPr>
      </p:pic>
      <p:sp>
        <p:nvSpPr>
          <p:cNvPr id="412" name="Google Shape;412;p38"/>
          <p:cNvSpPr/>
          <p:nvPr/>
        </p:nvSpPr>
        <p:spPr>
          <a:xfrm>
            <a:off x="9944695" y="3601045"/>
            <a:ext cx="2920484"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Rotation &amp; Trésorerie</a:t>
            </a:r>
            <a:endParaRPr b="0" i="0" sz="2200" u="none" cap="none" strike="noStrike"/>
          </a:p>
        </p:txBody>
      </p:sp>
      <p:sp>
        <p:nvSpPr>
          <p:cNvPr id="413" name="Google Shape;413;p38"/>
          <p:cNvSpPr/>
          <p:nvPr/>
        </p:nvSpPr>
        <p:spPr>
          <a:xfrm>
            <a:off x="9944695" y="4101703"/>
            <a:ext cx="3804642"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Rotation moyenne de 3.44 mois, impactant significativement la liquidité financière.</a:t>
            </a:r>
            <a:endParaRPr b="0" i="0" sz="1950" u="none" cap="none" strike="noStrike"/>
          </a:p>
        </p:txBody>
      </p:sp>
      <p:pic>
        <p:nvPicPr>
          <p:cNvPr descr="preencoded.png" id="414" name="Google Shape;414;p38"/>
          <p:cNvPicPr preferRelativeResize="0"/>
          <p:nvPr/>
        </p:nvPicPr>
        <p:blipFill rotWithShape="1">
          <a:blip r:embed="rId5">
            <a:alphaModFix/>
          </a:blip>
          <a:srcRect b="0" l="0" r="0" t="0"/>
          <a:stretch/>
        </p:blipFill>
        <p:spPr>
          <a:xfrm>
            <a:off x="5063252" y="3424238"/>
            <a:ext cx="4503896" cy="4503896"/>
          </a:xfrm>
          <a:prstGeom prst="rect">
            <a:avLst/>
          </a:prstGeom>
          <a:noFill/>
          <a:ln>
            <a:noFill/>
          </a:ln>
        </p:spPr>
      </p:pic>
      <p:pic>
        <p:nvPicPr>
          <p:cNvPr descr="preencoded.png" id="415" name="Google Shape;415;p38"/>
          <p:cNvPicPr preferRelativeResize="0"/>
          <p:nvPr/>
        </p:nvPicPr>
        <p:blipFill rotWithShape="1">
          <a:blip r:embed="rId6">
            <a:alphaModFix/>
          </a:blip>
          <a:srcRect b="0" l="0" r="0" t="0"/>
          <a:stretch/>
        </p:blipFill>
        <p:spPr>
          <a:xfrm>
            <a:off x="8416528" y="4534376"/>
            <a:ext cx="376595" cy="470773"/>
          </a:xfrm>
          <a:prstGeom prst="rect">
            <a:avLst/>
          </a:prstGeom>
          <a:noFill/>
          <a:ln>
            <a:noFill/>
          </a:ln>
        </p:spPr>
      </p:pic>
      <p:sp>
        <p:nvSpPr>
          <p:cNvPr id="416" name="Google Shape;416;p38"/>
          <p:cNvSpPr/>
          <p:nvPr/>
        </p:nvSpPr>
        <p:spPr>
          <a:xfrm>
            <a:off x="9944695" y="6041827"/>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Stocks dormants</a:t>
            </a:r>
            <a:endParaRPr b="0" i="0" sz="2200" u="none" cap="none" strike="noStrike"/>
          </a:p>
        </p:txBody>
      </p:sp>
      <p:sp>
        <p:nvSpPr>
          <p:cNvPr id="417" name="Google Shape;417;p38"/>
          <p:cNvSpPr/>
          <p:nvPr/>
        </p:nvSpPr>
        <p:spPr>
          <a:xfrm>
            <a:off x="9944695" y="6542484"/>
            <a:ext cx="3804642"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3 produits identifiés sans ventes, 1,52 % du stock et 5.39 % de la valorisation totale.</a:t>
            </a:r>
            <a:endParaRPr b="0" i="0" sz="1950" u="none" cap="none" strike="noStrike"/>
          </a:p>
        </p:txBody>
      </p:sp>
      <p:pic>
        <p:nvPicPr>
          <p:cNvPr descr="preencoded.png" id="418" name="Google Shape;418;p38"/>
          <p:cNvPicPr preferRelativeResize="0"/>
          <p:nvPr/>
        </p:nvPicPr>
        <p:blipFill rotWithShape="1">
          <a:blip r:embed="rId7">
            <a:alphaModFix/>
          </a:blip>
          <a:srcRect b="0" l="0" r="0" t="0"/>
          <a:stretch/>
        </p:blipFill>
        <p:spPr>
          <a:xfrm>
            <a:off x="5063252" y="3424238"/>
            <a:ext cx="4503896" cy="4503896"/>
          </a:xfrm>
          <a:prstGeom prst="rect">
            <a:avLst/>
          </a:prstGeom>
          <a:noFill/>
          <a:ln>
            <a:noFill/>
          </a:ln>
        </p:spPr>
      </p:pic>
      <p:pic>
        <p:nvPicPr>
          <p:cNvPr descr="preencoded.png" id="419" name="Google Shape;419;p38"/>
          <p:cNvPicPr preferRelativeResize="0"/>
          <p:nvPr/>
        </p:nvPicPr>
        <p:blipFill rotWithShape="1">
          <a:blip r:embed="rId8">
            <a:alphaModFix/>
          </a:blip>
          <a:srcRect b="0" l="0" r="0" t="0"/>
          <a:stretch/>
        </p:blipFill>
        <p:spPr>
          <a:xfrm>
            <a:off x="8033147" y="6730484"/>
            <a:ext cx="376595" cy="470773"/>
          </a:xfrm>
          <a:prstGeom prst="rect">
            <a:avLst/>
          </a:prstGeom>
          <a:noFill/>
          <a:ln>
            <a:noFill/>
          </a:ln>
        </p:spPr>
      </p:pic>
      <p:sp>
        <p:nvSpPr>
          <p:cNvPr id="420" name="Google Shape;420;p38"/>
          <p:cNvSpPr/>
          <p:nvPr/>
        </p:nvSpPr>
        <p:spPr>
          <a:xfrm>
            <a:off x="1888331" y="6041827"/>
            <a:ext cx="2797373"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Équilibre critique</a:t>
            </a:r>
            <a:endParaRPr b="0" i="0" sz="2200" u="none" cap="none" strike="noStrike"/>
          </a:p>
        </p:txBody>
      </p:sp>
      <p:sp>
        <p:nvSpPr>
          <p:cNvPr id="421" name="Google Shape;421;p38"/>
          <p:cNvSpPr/>
          <p:nvPr/>
        </p:nvSpPr>
        <p:spPr>
          <a:xfrm>
            <a:off x="881063" y="6542484"/>
            <a:ext cx="3804642" cy="1208723"/>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Les spiritueux offrent marges élevées mais volumes réduits vs. vins à rotation rapide.</a:t>
            </a:r>
            <a:endParaRPr b="0" i="0" sz="1950" u="none" cap="none" strike="noStrike"/>
          </a:p>
        </p:txBody>
      </p:sp>
      <p:pic>
        <p:nvPicPr>
          <p:cNvPr descr="preencoded.png" id="422" name="Google Shape;422;p38"/>
          <p:cNvPicPr preferRelativeResize="0"/>
          <p:nvPr/>
        </p:nvPicPr>
        <p:blipFill rotWithShape="1">
          <a:blip r:embed="rId9">
            <a:alphaModFix/>
          </a:blip>
          <a:srcRect b="0" l="0" r="0" t="0"/>
          <a:stretch/>
        </p:blipFill>
        <p:spPr>
          <a:xfrm>
            <a:off x="5063252" y="3424238"/>
            <a:ext cx="4503896" cy="4503896"/>
          </a:xfrm>
          <a:prstGeom prst="rect">
            <a:avLst/>
          </a:prstGeom>
          <a:noFill/>
          <a:ln>
            <a:noFill/>
          </a:ln>
        </p:spPr>
      </p:pic>
      <p:pic>
        <p:nvPicPr>
          <p:cNvPr descr="preencoded.png" id="423" name="Google Shape;423;p38"/>
          <p:cNvPicPr preferRelativeResize="0"/>
          <p:nvPr/>
        </p:nvPicPr>
        <p:blipFill rotWithShape="1">
          <a:blip r:embed="rId10">
            <a:alphaModFix/>
          </a:blip>
          <a:srcRect b="0" l="0" r="0" t="0"/>
          <a:stretch/>
        </p:blipFill>
        <p:spPr>
          <a:xfrm>
            <a:off x="5837039" y="6347103"/>
            <a:ext cx="376595" cy="470773"/>
          </a:xfrm>
          <a:prstGeom prst="rect">
            <a:avLst/>
          </a:prstGeom>
          <a:noFill/>
          <a:ln>
            <a:noFill/>
          </a:ln>
        </p:spPr>
      </p:pic>
      <p:sp>
        <p:nvSpPr>
          <p:cNvPr id="424" name="Google Shape;424;p38"/>
          <p:cNvSpPr/>
          <p:nvPr/>
        </p:nvSpPr>
        <p:spPr>
          <a:xfrm>
            <a:off x="881063" y="8211264"/>
            <a:ext cx="12868275"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Les corrélations révèlent un arbitrage constant entre marge et vélocité des stocks. L'optimisation nécessite une stratégie différenciée par catégorie de produit.</a:t>
            </a:r>
            <a:endParaRPr b="0" i="0" sz="19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p:nvPr/>
        </p:nvSpPr>
        <p:spPr>
          <a:xfrm>
            <a:off x="867847" y="681871"/>
            <a:ext cx="12894707" cy="137755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a:buNone/>
            </a:pPr>
            <a:r>
              <a:rPr b="0" i="0" lang="en-US" sz="4300" u="none" cap="none" strike="noStrike">
                <a:solidFill>
                  <a:srgbClr val="C6BFEE"/>
                </a:solidFill>
                <a:latin typeface="Prompt"/>
                <a:ea typeface="Prompt"/>
                <a:cs typeface="Prompt"/>
                <a:sym typeface="Prompt"/>
              </a:rPr>
              <a:t>Plan d'actions prioritaires : Fiabilisation des données</a:t>
            </a:r>
            <a:endParaRPr b="0" i="0" sz="4300" u="none" cap="none" strike="noStrike"/>
          </a:p>
        </p:txBody>
      </p:sp>
      <p:sp>
        <p:nvSpPr>
          <p:cNvPr id="431" name="Google Shape;431;p39"/>
          <p:cNvSpPr/>
          <p:nvPr/>
        </p:nvSpPr>
        <p:spPr>
          <a:xfrm>
            <a:off x="7299960" y="2555319"/>
            <a:ext cx="30480" cy="7736681"/>
          </a:xfrm>
          <a:prstGeom prst="roundRect">
            <a:avLst>
              <a:gd fmla="val 341700"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6322814" y="2819043"/>
            <a:ext cx="743903" cy="30480"/>
          </a:xfrm>
          <a:prstGeom prst="roundRect">
            <a:avLst>
              <a:gd fmla="val 341700"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7036237" y="2555319"/>
            <a:ext cx="557927" cy="557927"/>
          </a:xfrm>
          <a:prstGeom prst="roundRect">
            <a:avLst>
              <a:gd fmla="val 18667"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34" name="Google Shape;434;p39"/>
          <p:cNvPicPr preferRelativeResize="0"/>
          <p:nvPr/>
        </p:nvPicPr>
        <p:blipFill rotWithShape="1">
          <a:blip r:embed="rId3">
            <a:alphaModFix/>
          </a:blip>
          <a:srcRect b="0" l="0" r="0" t="0"/>
          <a:stretch/>
        </p:blipFill>
        <p:spPr>
          <a:xfrm>
            <a:off x="7149882" y="2627650"/>
            <a:ext cx="330637" cy="413266"/>
          </a:xfrm>
          <a:prstGeom prst="rect">
            <a:avLst/>
          </a:prstGeom>
          <a:noFill/>
          <a:ln>
            <a:noFill/>
          </a:ln>
        </p:spPr>
      </p:pic>
      <p:sp>
        <p:nvSpPr>
          <p:cNvPr id="435" name="Google Shape;435;p39"/>
          <p:cNvSpPr/>
          <p:nvPr/>
        </p:nvSpPr>
        <p:spPr>
          <a:xfrm>
            <a:off x="2186821" y="2640449"/>
            <a:ext cx="3888581" cy="344329"/>
          </a:xfrm>
          <a:prstGeom prst="rect">
            <a:avLst/>
          </a:prstGeom>
          <a:noFill/>
          <a:ln>
            <a:noFill/>
          </a:ln>
        </p:spPr>
        <p:txBody>
          <a:bodyPr anchorCtr="0" anchor="t" bIns="0" lIns="0" spcFirstLastPara="1" rIns="0" wrap="square" tIns="0">
            <a:noAutofit/>
          </a:bodyPr>
          <a:lstStyle/>
          <a:p>
            <a:pPr indent="0" lvl="0" marL="0" marR="0" rtl="0" algn="r">
              <a:lnSpc>
                <a:spcPct val="125581"/>
              </a:lnSpc>
              <a:spcBef>
                <a:spcPts val="0"/>
              </a:spcBef>
              <a:spcAft>
                <a:spcPts val="0"/>
              </a:spcAft>
              <a:buClr>
                <a:srgbClr val="DAD8E9"/>
              </a:buClr>
              <a:buSzPts val="2150"/>
              <a:buFont typeface="Prompt"/>
              <a:buNone/>
            </a:pPr>
            <a:r>
              <a:rPr b="0" i="0" lang="en-US" sz="2150" u="none" cap="none" strike="noStrike">
                <a:solidFill>
                  <a:srgbClr val="DAD8E9"/>
                </a:solidFill>
                <a:latin typeface="Prompt"/>
                <a:ea typeface="Prompt"/>
                <a:cs typeface="Prompt"/>
                <a:sym typeface="Prompt"/>
              </a:rPr>
              <a:t>ERREURS CRITIQUES (Urgent)</a:t>
            </a:r>
            <a:endParaRPr b="0" i="0" sz="2150" u="none" cap="none" strike="noStrike"/>
          </a:p>
        </p:txBody>
      </p:sp>
      <p:sp>
        <p:nvSpPr>
          <p:cNvPr id="436" name="Google Shape;436;p39"/>
          <p:cNvSpPr/>
          <p:nvPr/>
        </p:nvSpPr>
        <p:spPr>
          <a:xfrm>
            <a:off x="867847" y="3133487"/>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Corriger le prix de vente du produit ID 4355 (marge aberrante de -635%)</a:t>
            </a:r>
            <a:endParaRPr b="0" i="0" sz="1950" u="none" cap="none" strike="noStrike"/>
          </a:p>
        </p:txBody>
      </p:sp>
      <p:sp>
        <p:nvSpPr>
          <p:cNvPr id="437" name="Google Shape;437;p39"/>
          <p:cNvSpPr/>
          <p:nvPr/>
        </p:nvSpPr>
        <p:spPr>
          <a:xfrm>
            <a:off x="867847" y="4013597"/>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Corriger les 3 prix de vente négatifs/nuls (IDs: 4233, 5017, 6594)</a:t>
            </a:r>
            <a:endParaRPr b="0" i="0" sz="1950" u="none" cap="none" strike="noStrike"/>
          </a:p>
        </p:txBody>
      </p:sp>
      <p:sp>
        <p:nvSpPr>
          <p:cNvPr id="438" name="Google Shape;438;p39"/>
          <p:cNvSpPr/>
          <p:nvPr/>
        </p:nvSpPr>
        <p:spPr>
          <a:xfrm>
            <a:off x="867847" y="4893707"/>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Corriger les 2 quantités de stock négatives (IDs: 4973, 5700)</a:t>
            </a:r>
            <a:endParaRPr b="0" i="0" sz="1950" u="none" cap="none" strike="noStrike"/>
          </a:p>
        </p:txBody>
      </p:sp>
      <p:sp>
        <p:nvSpPr>
          <p:cNvPr id="439" name="Google Shape;439;p39"/>
          <p:cNvSpPr/>
          <p:nvPr/>
        </p:nvSpPr>
        <p:spPr>
          <a:xfrm>
            <a:off x="7563683" y="4306848"/>
            <a:ext cx="743903" cy="30480"/>
          </a:xfrm>
          <a:prstGeom prst="roundRect">
            <a:avLst>
              <a:gd fmla="val 341700"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7036237" y="4043124"/>
            <a:ext cx="557927" cy="557927"/>
          </a:xfrm>
          <a:prstGeom prst="roundRect">
            <a:avLst>
              <a:gd fmla="val 18667"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1" name="Google Shape;441;p39"/>
          <p:cNvPicPr preferRelativeResize="0"/>
          <p:nvPr/>
        </p:nvPicPr>
        <p:blipFill rotWithShape="1">
          <a:blip r:embed="rId4">
            <a:alphaModFix/>
          </a:blip>
          <a:srcRect b="0" l="0" r="0" t="0"/>
          <a:stretch/>
        </p:blipFill>
        <p:spPr>
          <a:xfrm>
            <a:off x="7149882" y="4115455"/>
            <a:ext cx="330637" cy="413266"/>
          </a:xfrm>
          <a:prstGeom prst="rect">
            <a:avLst/>
          </a:prstGeom>
          <a:noFill/>
          <a:ln>
            <a:noFill/>
          </a:ln>
        </p:spPr>
      </p:pic>
      <p:sp>
        <p:nvSpPr>
          <p:cNvPr id="442" name="Google Shape;442;p39"/>
          <p:cNvSpPr/>
          <p:nvPr/>
        </p:nvSpPr>
        <p:spPr>
          <a:xfrm>
            <a:off x="8554998" y="4128254"/>
            <a:ext cx="4314111" cy="34432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AD8E9"/>
              </a:buClr>
              <a:buSzPts val="2150"/>
              <a:buFont typeface="Prompt"/>
              <a:buNone/>
            </a:pPr>
            <a:r>
              <a:rPr b="0" i="0" lang="en-US" sz="2150" u="none" cap="none" strike="noStrike">
                <a:solidFill>
                  <a:srgbClr val="DAD8E9"/>
                </a:solidFill>
                <a:latin typeface="Prompt"/>
                <a:ea typeface="Prompt"/>
                <a:cs typeface="Prompt"/>
                <a:sym typeface="Prompt"/>
              </a:rPr>
              <a:t>PROBLÈMES DE LIAISON/STATUT</a:t>
            </a:r>
            <a:endParaRPr b="0" i="0" sz="2150" u="none" cap="none" strike="noStrike"/>
          </a:p>
        </p:txBody>
      </p:sp>
      <p:sp>
        <p:nvSpPr>
          <p:cNvPr id="443" name="Google Shape;443;p39"/>
          <p:cNvSpPr/>
          <p:nvPr/>
        </p:nvSpPr>
        <p:spPr>
          <a:xfrm>
            <a:off x="8554998" y="4621292"/>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Investiguer les 3 produits 'Online' sans lien web (IDs: 4594, 5070, 5075)</a:t>
            </a:r>
            <a:endParaRPr b="0" i="0" sz="1950" u="none" cap="none" strike="noStrike"/>
          </a:p>
        </p:txBody>
      </p:sp>
      <p:sp>
        <p:nvSpPr>
          <p:cNvPr id="444" name="Google Shape;444;p39"/>
          <p:cNvSpPr/>
          <p:nvPr/>
        </p:nvSpPr>
        <p:spPr>
          <a:xfrm>
            <a:off x="8554998" y="5501402"/>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Auditer le statut des 21 produits 'Offline' avec lien (dont ID 4200)</a:t>
            </a:r>
            <a:endParaRPr b="0" i="0" sz="1950" u="none" cap="none" strike="noStrike"/>
          </a:p>
        </p:txBody>
      </p:sp>
      <p:sp>
        <p:nvSpPr>
          <p:cNvPr id="445" name="Google Shape;445;p39"/>
          <p:cNvSpPr/>
          <p:nvPr/>
        </p:nvSpPr>
        <p:spPr>
          <a:xfrm>
            <a:off x="6322814" y="6446758"/>
            <a:ext cx="743903" cy="30480"/>
          </a:xfrm>
          <a:prstGeom prst="roundRect">
            <a:avLst>
              <a:gd fmla="val 341700"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7036237" y="6183035"/>
            <a:ext cx="557927" cy="557927"/>
          </a:xfrm>
          <a:prstGeom prst="roundRect">
            <a:avLst>
              <a:gd fmla="val 18667"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7" name="Google Shape;447;p39"/>
          <p:cNvPicPr preferRelativeResize="0"/>
          <p:nvPr/>
        </p:nvPicPr>
        <p:blipFill rotWithShape="1">
          <a:blip r:embed="rId5">
            <a:alphaModFix/>
          </a:blip>
          <a:srcRect b="0" l="0" r="0" t="0"/>
          <a:stretch/>
        </p:blipFill>
        <p:spPr>
          <a:xfrm>
            <a:off x="7149882" y="6255365"/>
            <a:ext cx="330637" cy="413266"/>
          </a:xfrm>
          <a:prstGeom prst="rect">
            <a:avLst/>
          </a:prstGeom>
          <a:noFill/>
          <a:ln>
            <a:noFill/>
          </a:ln>
        </p:spPr>
      </p:pic>
      <p:sp>
        <p:nvSpPr>
          <p:cNvPr id="448" name="Google Shape;448;p39"/>
          <p:cNvSpPr/>
          <p:nvPr/>
        </p:nvSpPr>
        <p:spPr>
          <a:xfrm>
            <a:off x="3320177" y="6268164"/>
            <a:ext cx="2755225" cy="344329"/>
          </a:xfrm>
          <a:prstGeom prst="rect">
            <a:avLst/>
          </a:prstGeom>
          <a:noFill/>
          <a:ln>
            <a:noFill/>
          </a:ln>
        </p:spPr>
        <p:txBody>
          <a:bodyPr anchorCtr="0" anchor="t" bIns="0" lIns="0" spcFirstLastPara="1" rIns="0" wrap="square" tIns="0">
            <a:noAutofit/>
          </a:bodyPr>
          <a:lstStyle/>
          <a:p>
            <a:pPr indent="0" lvl="0" marL="0" marR="0" rtl="0" algn="r">
              <a:lnSpc>
                <a:spcPct val="125581"/>
              </a:lnSpc>
              <a:spcBef>
                <a:spcPts val="0"/>
              </a:spcBef>
              <a:spcAft>
                <a:spcPts val="0"/>
              </a:spcAft>
              <a:buClr>
                <a:srgbClr val="DAD8E9"/>
              </a:buClr>
              <a:buSzPts val="2150"/>
              <a:buFont typeface="Prompt"/>
              <a:buNone/>
            </a:pPr>
            <a:r>
              <a:rPr b="0" i="0" lang="en-US" sz="2150" u="none" cap="none" strike="noStrike">
                <a:solidFill>
                  <a:srgbClr val="DAD8E9"/>
                </a:solidFill>
                <a:latin typeface="Prompt"/>
                <a:ea typeface="Prompt"/>
                <a:cs typeface="Prompt"/>
                <a:sym typeface="Prompt"/>
              </a:rPr>
              <a:t>NETTOYAGE WEB</a:t>
            </a:r>
            <a:endParaRPr b="0" i="0" sz="2150" u="none" cap="none" strike="noStrike"/>
          </a:p>
        </p:txBody>
      </p:sp>
      <p:sp>
        <p:nvSpPr>
          <p:cNvPr id="449" name="Google Shape;449;p39"/>
          <p:cNvSpPr/>
          <p:nvPr/>
        </p:nvSpPr>
        <p:spPr>
          <a:xfrm>
            <a:off x="867847" y="6761202"/>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Valider/Supprimer les 85 lignes web sans sku (dont 83 quasi-vides)</a:t>
            </a:r>
            <a:endParaRPr b="0" i="0" sz="1950" u="none" cap="none" strike="noStrike"/>
          </a:p>
        </p:txBody>
      </p:sp>
      <p:sp>
        <p:nvSpPr>
          <p:cNvPr id="450" name="Google Shape;450;p39"/>
          <p:cNvSpPr/>
          <p:nvPr/>
        </p:nvSpPr>
        <p:spPr>
          <a:xfrm>
            <a:off x="867847" y="7641312"/>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Clarifier/Standardiser les sku/id_web non numériques</a:t>
            </a:r>
            <a:endParaRPr b="0" i="0" sz="1950" u="none" cap="none" strike="noStrike"/>
          </a:p>
        </p:txBody>
      </p:sp>
      <p:sp>
        <p:nvSpPr>
          <p:cNvPr id="451" name="Google Shape;451;p39"/>
          <p:cNvSpPr/>
          <p:nvPr/>
        </p:nvSpPr>
        <p:spPr>
          <a:xfrm>
            <a:off x="7563683" y="7820620"/>
            <a:ext cx="743903" cy="30480"/>
          </a:xfrm>
          <a:prstGeom prst="roundRect">
            <a:avLst>
              <a:gd fmla="val 341700"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7036237" y="7556897"/>
            <a:ext cx="557927" cy="557927"/>
          </a:xfrm>
          <a:prstGeom prst="roundRect">
            <a:avLst>
              <a:gd fmla="val 18667"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3" name="Google Shape;453;p39"/>
          <p:cNvPicPr preferRelativeResize="0"/>
          <p:nvPr/>
        </p:nvPicPr>
        <p:blipFill rotWithShape="1">
          <a:blip r:embed="rId6">
            <a:alphaModFix/>
          </a:blip>
          <a:srcRect b="0" l="0" r="0" t="0"/>
          <a:stretch/>
        </p:blipFill>
        <p:spPr>
          <a:xfrm>
            <a:off x="7149882" y="7629227"/>
            <a:ext cx="330637" cy="413266"/>
          </a:xfrm>
          <a:prstGeom prst="rect">
            <a:avLst/>
          </a:prstGeom>
          <a:noFill/>
          <a:ln>
            <a:noFill/>
          </a:ln>
        </p:spPr>
      </p:pic>
      <p:sp>
        <p:nvSpPr>
          <p:cNvPr id="454" name="Google Shape;454;p39"/>
          <p:cNvSpPr/>
          <p:nvPr/>
        </p:nvSpPr>
        <p:spPr>
          <a:xfrm>
            <a:off x="8554998" y="7642027"/>
            <a:ext cx="3094673" cy="34432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AD8E9"/>
              </a:buClr>
              <a:buSzPts val="2150"/>
              <a:buFont typeface="Prompt"/>
              <a:buNone/>
            </a:pPr>
            <a:r>
              <a:rPr b="0" i="0" lang="en-US" sz="2150" u="none" cap="none" strike="noStrike">
                <a:solidFill>
                  <a:srgbClr val="DAD8E9"/>
                </a:solidFill>
                <a:latin typeface="Prompt"/>
                <a:ea typeface="Prompt"/>
                <a:cs typeface="Prompt"/>
                <a:sym typeface="Prompt"/>
              </a:rPr>
              <a:t>ACTIONS PRÉVENTIVES</a:t>
            </a:r>
            <a:endParaRPr b="0" i="0" sz="2150" u="none" cap="none" strike="noStrike"/>
          </a:p>
        </p:txBody>
      </p:sp>
      <p:sp>
        <p:nvSpPr>
          <p:cNvPr id="455" name="Google Shape;455;p39"/>
          <p:cNvSpPr/>
          <p:nvPr/>
        </p:nvSpPr>
        <p:spPr>
          <a:xfrm>
            <a:off x="8554998" y="8135064"/>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Implémenter des contrôles pour interdire prix ≤ 0 et stock &lt; 0</a:t>
            </a:r>
            <a:endParaRPr b="0" i="0" sz="1950" u="none" cap="none" strike="noStrike"/>
          </a:p>
        </p:txBody>
      </p:sp>
      <p:sp>
        <p:nvSpPr>
          <p:cNvPr id="456" name="Google Shape;456;p39"/>
          <p:cNvSpPr/>
          <p:nvPr/>
        </p:nvSpPr>
        <p:spPr>
          <a:xfrm>
            <a:off x="8554998" y="9015174"/>
            <a:ext cx="5207556" cy="396716"/>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Automatiser la mise à jour du stock_status</a:t>
            </a:r>
            <a:endParaRPr b="0" i="0" sz="1950" u="none" cap="none" strike="noStrike"/>
          </a:p>
        </p:txBody>
      </p:sp>
      <p:sp>
        <p:nvSpPr>
          <p:cNvPr id="457" name="Google Shape;457;p39"/>
          <p:cNvSpPr/>
          <p:nvPr/>
        </p:nvSpPr>
        <p:spPr>
          <a:xfrm>
            <a:off x="8554998" y="9498568"/>
            <a:ext cx="5207556" cy="793432"/>
          </a:xfrm>
          <a:prstGeom prst="rect">
            <a:avLst/>
          </a:prstGeom>
          <a:noFill/>
          <a:ln>
            <a:noFill/>
          </a:ln>
        </p:spPr>
        <p:txBody>
          <a:bodyPr anchorCtr="0" anchor="t" bIns="0" lIns="0" spcFirstLastPara="1" rIns="0" wrap="square" tIns="0">
            <a:noAutofit/>
          </a:bodyPr>
          <a:lstStyle/>
          <a:p>
            <a:pPr indent="-342900" lvl="0" marL="342900" marR="0" rtl="0" algn="l">
              <a:lnSpc>
                <a:spcPct val="158974"/>
              </a:lnSpc>
              <a:spcBef>
                <a:spcPts val="0"/>
              </a:spcBef>
              <a:spcAft>
                <a:spcPts val="0"/>
              </a:spcAft>
              <a:buClr>
                <a:srgbClr val="DAD8E9"/>
              </a:buClr>
              <a:buSzPts val="1950"/>
              <a:buFont typeface="Mukta"/>
              <a:buChar char="•"/>
            </a:pPr>
            <a:r>
              <a:rPr b="0" i="0" lang="en-US" sz="1950" u="none" cap="none" strike="noStrike">
                <a:solidFill>
                  <a:srgbClr val="DAD8E9"/>
                </a:solidFill>
                <a:latin typeface="Mukta"/>
                <a:ea typeface="Mukta"/>
                <a:cs typeface="Mukta"/>
                <a:sym typeface="Mukta"/>
              </a:rPr>
              <a:t>Assurer la synchronisation systématique des liens</a:t>
            </a:r>
            <a:endParaRPr b="0" i="0" sz="195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p:nvPr/>
        </p:nvSpPr>
        <p:spPr>
          <a:xfrm>
            <a:off x="881063" y="791528"/>
            <a:ext cx="12868275" cy="1398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Recommandations business : Optimisation Stocks &amp; Offre</a:t>
            </a:r>
            <a:endParaRPr b="0" i="0" sz="4400" u="none" cap="none" strike="noStrike"/>
          </a:p>
        </p:txBody>
      </p:sp>
      <p:sp>
        <p:nvSpPr>
          <p:cNvPr id="464" name="Google Shape;464;p40"/>
          <p:cNvSpPr/>
          <p:nvPr/>
        </p:nvSpPr>
        <p:spPr>
          <a:xfrm>
            <a:off x="1888331" y="2769632"/>
            <a:ext cx="2797373"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Gestion des stocks</a:t>
            </a:r>
            <a:endParaRPr b="0" i="0" sz="2200" u="none" cap="none" strike="noStrike"/>
          </a:p>
        </p:txBody>
      </p:sp>
      <p:sp>
        <p:nvSpPr>
          <p:cNvPr id="465" name="Google Shape;465;p40"/>
          <p:cNvSpPr/>
          <p:nvPr/>
        </p:nvSpPr>
        <p:spPr>
          <a:xfrm>
            <a:off x="881063" y="3270290"/>
            <a:ext cx="3804642" cy="1611630"/>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Plan d'action pour les stocks dormants et rotations lentes, optimisation des commandes basée sur les données de vente</a:t>
            </a:r>
            <a:endParaRPr b="0" i="0" sz="1950" u="none" cap="none" strike="noStrike"/>
          </a:p>
        </p:txBody>
      </p:sp>
      <p:pic>
        <p:nvPicPr>
          <p:cNvPr descr="preencoded.png" id="466" name="Google Shape;466;p40"/>
          <p:cNvPicPr preferRelativeResize="0"/>
          <p:nvPr/>
        </p:nvPicPr>
        <p:blipFill rotWithShape="1">
          <a:blip r:embed="rId3">
            <a:alphaModFix/>
          </a:blip>
          <a:srcRect b="0" l="0" r="0" t="0"/>
          <a:stretch/>
        </p:blipFill>
        <p:spPr>
          <a:xfrm>
            <a:off x="5063252" y="2693551"/>
            <a:ext cx="4503896" cy="4503896"/>
          </a:xfrm>
          <a:prstGeom prst="rect">
            <a:avLst/>
          </a:prstGeom>
          <a:noFill/>
          <a:ln>
            <a:noFill/>
          </a:ln>
        </p:spPr>
      </p:pic>
      <p:pic>
        <p:nvPicPr>
          <p:cNvPr descr="preencoded.png" id="467" name="Google Shape;467;p40"/>
          <p:cNvPicPr preferRelativeResize="0"/>
          <p:nvPr/>
        </p:nvPicPr>
        <p:blipFill rotWithShape="1">
          <a:blip r:embed="rId4">
            <a:alphaModFix/>
          </a:blip>
          <a:srcRect b="0" l="0" r="0" t="0"/>
          <a:stretch/>
        </p:blipFill>
        <p:spPr>
          <a:xfrm>
            <a:off x="6220420" y="3420308"/>
            <a:ext cx="376595" cy="470773"/>
          </a:xfrm>
          <a:prstGeom prst="rect">
            <a:avLst/>
          </a:prstGeom>
          <a:noFill/>
          <a:ln>
            <a:noFill/>
          </a:ln>
        </p:spPr>
      </p:pic>
      <p:sp>
        <p:nvSpPr>
          <p:cNvPr id="468" name="Google Shape;468;p40"/>
          <p:cNvSpPr/>
          <p:nvPr/>
        </p:nvSpPr>
        <p:spPr>
          <a:xfrm>
            <a:off x="9944695" y="2971086"/>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Offre &amp; Prix</a:t>
            </a:r>
            <a:endParaRPr b="0" i="0" sz="2200" u="none" cap="none" strike="noStrike"/>
          </a:p>
        </p:txBody>
      </p:sp>
      <p:sp>
        <p:nvSpPr>
          <p:cNvPr id="469" name="Google Shape;469;p40"/>
          <p:cNvSpPr/>
          <p:nvPr/>
        </p:nvSpPr>
        <p:spPr>
          <a:xfrm>
            <a:off x="9944695" y="3471743"/>
            <a:ext cx="3804642"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Validation des prix haut de gamme, analyse de rentabilité par type de produit</a:t>
            </a:r>
            <a:endParaRPr b="0" i="0" sz="1950" u="none" cap="none" strike="noStrike"/>
          </a:p>
        </p:txBody>
      </p:sp>
      <p:pic>
        <p:nvPicPr>
          <p:cNvPr descr="preencoded.png" id="470" name="Google Shape;470;p40"/>
          <p:cNvPicPr preferRelativeResize="0"/>
          <p:nvPr/>
        </p:nvPicPr>
        <p:blipFill rotWithShape="1">
          <a:blip r:embed="rId5">
            <a:alphaModFix/>
          </a:blip>
          <a:srcRect b="0" l="0" r="0" t="0"/>
          <a:stretch/>
        </p:blipFill>
        <p:spPr>
          <a:xfrm>
            <a:off x="5063252" y="2693551"/>
            <a:ext cx="4503896" cy="4503896"/>
          </a:xfrm>
          <a:prstGeom prst="rect">
            <a:avLst/>
          </a:prstGeom>
          <a:noFill/>
          <a:ln>
            <a:noFill/>
          </a:ln>
        </p:spPr>
      </p:pic>
      <p:pic>
        <p:nvPicPr>
          <p:cNvPr descr="preencoded.png" id="471" name="Google Shape;471;p40"/>
          <p:cNvPicPr preferRelativeResize="0"/>
          <p:nvPr/>
        </p:nvPicPr>
        <p:blipFill rotWithShape="1">
          <a:blip r:embed="rId6">
            <a:alphaModFix/>
          </a:blip>
          <a:srcRect b="0" l="0" r="0" t="0"/>
          <a:stretch/>
        </p:blipFill>
        <p:spPr>
          <a:xfrm>
            <a:off x="8416528" y="3803690"/>
            <a:ext cx="376595" cy="470773"/>
          </a:xfrm>
          <a:prstGeom prst="rect">
            <a:avLst/>
          </a:prstGeom>
          <a:noFill/>
          <a:ln>
            <a:noFill/>
          </a:ln>
        </p:spPr>
      </p:pic>
      <p:sp>
        <p:nvSpPr>
          <p:cNvPr id="472" name="Google Shape;472;p40"/>
          <p:cNvSpPr/>
          <p:nvPr/>
        </p:nvSpPr>
        <p:spPr>
          <a:xfrm>
            <a:off x="9944695" y="5411867"/>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Focus Pareto</a:t>
            </a:r>
            <a:endParaRPr b="0" i="0" sz="2200" u="none" cap="none" strike="noStrike"/>
          </a:p>
        </p:txBody>
      </p:sp>
      <p:sp>
        <p:nvSpPr>
          <p:cNvPr id="473" name="Google Shape;473;p40"/>
          <p:cNvSpPr/>
          <p:nvPr/>
        </p:nvSpPr>
        <p:spPr>
          <a:xfrm>
            <a:off x="9944695" y="5912525"/>
            <a:ext cx="3804642"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Disponibilité optimale pour les 435 produits générant 80% du CA/Volume</a:t>
            </a:r>
            <a:endParaRPr b="0" i="0" sz="1950" u="none" cap="none" strike="noStrike"/>
          </a:p>
        </p:txBody>
      </p:sp>
      <p:pic>
        <p:nvPicPr>
          <p:cNvPr descr="preencoded.png" id="474" name="Google Shape;474;p40"/>
          <p:cNvPicPr preferRelativeResize="0"/>
          <p:nvPr/>
        </p:nvPicPr>
        <p:blipFill rotWithShape="1">
          <a:blip r:embed="rId7">
            <a:alphaModFix/>
          </a:blip>
          <a:srcRect b="0" l="0" r="0" t="0"/>
          <a:stretch/>
        </p:blipFill>
        <p:spPr>
          <a:xfrm>
            <a:off x="5063252" y="2693551"/>
            <a:ext cx="4503896" cy="4503896"/>
          </a:xfrm>
          <a:prstGeom prst="rect">
            <a:avLst/>
          </a:prstGeom>
          <a:noFill/>
          <a:ln>
            <a:noFill/>
          </a:ln>
        </p:spPr>
      </p:pic>
      <p:pic>
        <p:nvPicPr>
          <p:cNvPr descr="preencoded.png" id="475" name="Google Shape;475;p40"/>
          <p:cNvPicPr preferRelativeResize="0"/>
          <p:nvPr/>
        </p:nvPicPr>
        <p:blipFill rotWithShape="1">
          <a:blip r:embed="rId8">
            <a:alphaModFix/>
          </a:blip>
          <a:srcRect b="0" l="0" r="0" t="0"/>
          <a:stretch/>
        </p:blipFill>
        <p:spPr>
          <a:xfrm>
            <a:off x="8033147" y="5999797"/>
            <a:ext cx="376595" cy="470773"/>
          </a:xfrm>
          <a:prstGeom prst="rect">
            <a:avLst/>
          </a:prstGeom>
          <a:noFill/>
          <a:ln>
            <a:noFill/>
          </a:ln>
        </p:spPr>
      </p:pic>
      <p:sp>
        <p:nvSpPr>
          <p:cNvPr id="476" name="Google Shape;476;p40"/>
          <p:cNvSpPr/>
          <p:nvPr/>
        </p:nvSpPr>
        <p:spPr>
          <a:xfrm>
            <a:off x="1888331" y="5411867"/>
            <a:ext cx="2797373" cy="349687"/>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Analyse des causes</a:t>
            </a:r>
            <a:endParaRPr b="0" i="0" sz="2200" u="none" cap="none" strike="noStrike"/>
          </a:p>
        </p:txBody>
      </p:sp>
      <p:sp>
        <p:nvSpPr>
          <p:cNvPr id="477" name="Google Shape;477;p40"/>
          <p:cNvSpPr/>
          <p:nvPr/>
        </p:nvSpPr>
        <p:spPr>
          <a:xfrm>
            <a:off x="881063" y="5912525"/>
            <a:ext cx="3804642" cy="1208723"/>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Investigation des raisons de non-vente ou de rotation lente (prix, visibilité, positionnement)</a:t>
            </a:r>
            <a:endParaRPr b="0" i="0" sz="1950" u="none" cap="none" strike="noStrike"/>
          </a:p>
        </p:txBody>
      </p:sp>
      <p:pic>
        <p:nvPicPr>
          <p:cNvPr descr="preencoded.png" id="478" name="Google Shape;478;p40"/>
          <p:cNvPicPr preferRelativeResize="0"/>
          <p:nvPr/>
        </p:nvPicPr>
        <p:blipFill rotWithShape="1">
          <a:blip r:embed="rId9">
            <a:alphaModFix/>
          </a:blip>
          <a:srcRect b="0" l="0" r="0" t="0"/>
          <a:stretch/>
        </p:blipFill>
        <p:spPr>
          <a:xfrm>
            <a:off x="5063252" y="2693551"/>
            <a:ext cx="4503896" cy="4503896"/>
          </a:xfrm>
          <a:prstGeom prst="rect">
            <a:avLst/>
          </a:prstGeom>
          <a:noFill/>
          <a:ln>
            <a:noFill/>
          </a:ln>
        </p:spPr>
      </p:pic>
      <p:pic>
        <p:nvPicPr>
          <p:cNvPr descr="preencoded.png" id="479" name="Google Shape;479;p40"/>
          <p:cNvPicPr preferRelativeResize="0"/>
          <p:nvPr/>
        </p:nvPicPr>
        <p:blipFill rotWithShape="1">
          <a:blip r:embed="rId10">
            <a:alphaModFix/>
          </a:blip>
          <a:srcRect b="0" l="0" r="0" t="0"/>
          <a:stretch/>
        </p:blipFill>
        <p:spPr>
          <a:xfrm>
            <a:off x="5837039" y="5616416"/>
            <a:ext cx="376595" cy="470773"/>
          </a:xfrm>
          <a:prstGeom prst="rect">
            <a:avLst/>
          </a:prstGeom>
          <a:noFill/>
          <a:ln>
            <a:noFill/>
          </a:ln>
        </p:spPr>
      </p:pic>
      <p:sp>
        <p:nvSpPr>
          <p:cNvPr id="480" name="Google Shape;480;p40"/>
          <p:cNvSpPr/>
          <p:nvPr/>
        </p:nvSpPr>
        <p:spPr>
          <a:xfrm>
            <a:off x="881063" y="7480578"/>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Nos recommandations visent à optimiser la gestion des stocks, affiner l'offre produit et améliorer la rentabilité en s'appuyant sur les insights de notre analyse. Nous suggérons des actions immédiates pour les stocks dormants, une surveillance des rotations lentes, et une optimisation des commandes basée sur les données de vente.</a:t>
            </a:r>
            <a:endParaRPr b="0" i="0" sz="1950" u="none" cap="none" strike="noStrike"/>
          </a:p>
        </p:txBody>
      </p:sp>
      <p:sp>
        <p:nvSpPr>
          <p:cNvPr id="481" name="Google Shape;481;p40"/>
          <p:cNvSpPr/>
          <p:nvPr/>
        </p:nvSpPr>
        <p:spPr>
          <a:xfrm>
            <a:off x="881063" y="8972431"/>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Concernant l'offre produit et les prix, nous recommandons de valider la pertinence des prix haut de gamme, d'investiguer la marge faible des Champagnes, et d'assurer une disponibilité optimale pour les produits générant la majorité du CA et du volume.</a:t>
            </a:r>
            <a:endParaRPr b="0" i="0" sz="19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1"/>
          <p:cNvSpPr/>
          <p:nvPr/>
        </p:nvSpPr>
        <p:spPr>
          <a:xfrm>
            <a:off x="881063" y="1896427"/>
            <a:ext cx="10512623"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Pistes d'analyses futures &amp; Monitoring</a:t>
            </a:r>
            <a:endParaRPr b="0" i="0" sz="4400" u="none" cap="none" strike="noStrike"/>
          </a:p>
        </p:txBody>
      </p:sp>
      <p:pic>
        <p:nvPicPr>
          <p:cNvPr descr="preencoded.png" id="488" name="Google Shape;488;p41"/>
          <p:cNvPicPr preferRelativeResize="0"/>
          <p:nvPr/>
        </p:nvPicPr>
        <p:blipFill rotWithShape="1">
          <a:blip r:embed="rId3">
            <a:alphaModFix/>
          </a:blip>
          <a:srcRect b="0" l="0" r="0" t="0"/>
          <a:stretch/>
        </p:blipFill>
        <p:spPr>
          <a:xfrm>
            <a:off x="881063" y="3099197"/>
            <a:ext cx="629364" cy="629364"/>
          </a:xfrm>
          <a:prstGeom prst="rect">
            <a:avLst/>
          </a:prstGeom>
          <a:noFill/>
          <a:ln>
            <a:noFill/>
          </a:ln>
        </p:spPr>
      </p:pic>
      <p:sp>
        <p:nvSpPr>
          <p:cNvPr id="489" name="Google Shape;489;p41"/>
          <p:cNvSpPr/>
          <p:nvPr/>
        </p:nvSpPr>
        <p:spPr>
          <a:xfrm>
            <a:off x="881063" y="3980259"/>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Rentabilité Affinée</a:t>
            </a:r>
            <a:endParaRPr b="0" i="0" sz="2200" u="none" cap="none" strike="noStrike"/>
          </a:p>
        </p:txBody>
      </p:sp>
      <p:sp>
        <p:nvSpPr>
          <p:cNvPr id="490" name="Google Shape;490;p41"/>
          <p:cNvSpPr/>
          <p:nvPr/>
        </p:nvSpPr>
        <p:spPr>
          <a:xfrm>
            <a:off x="881063" y="4480917"/>
            <a:ext cx="2980968" cy="201453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Intégrer d'autres coûts (logistique, marketing) pour une vision plus complète de la profitabilité par produit/catégorie</a:t>
            </a:r>
            <a:endParaRPr b="0" i="0" sz="1950" u="none" cap="none" strike="noStrike"/>
          </a:p>
        </p:txBody>
      </p:sp>
      <p:pic>
        <p:nvPicPr>
          <p:cNvPr descr="preencoded.png" id="491" name="Google Shape;491;p41"/>
          <p:cNvPicPr preferRelativeResize="0"/>
          <p:nvPr/>
        </p:nvPicPr>
        <p:blipFill rotWithShape="1">
          <a:blip r:embed="rId4">
            <a:alphaModFix/>
          </a:blip>
          <a:srcRect b="0" l="0" r="0" t="0"/>
          <a:stretch/>
        </p:blipFill>
        <p:spPr>
          <a:xfrm>
            <a:off x="4176712" y="3099197"/>
            <a:ext cx="629364" cy="629364"/>
          </a:xfrm>
          <a:prstGeom prst="rect">
            <a:avLst/>
          </a:prstGeom>
          <a:noFill/>
          <a:ln>
            <a:noFill/>
          </a:ln>
        </p:spPr>
      </p:pic>
      <p:sp>
        <p:nvSpPr>
          <p:cNvPr id="492" name="Google Shape;492;p41"/>
          <p:cNvSpPr/>
          <p:nvPr/>
        </p:nvSpPr>
        <p:spPr>
          <a:xfrm>
            <a:off x="4176712" y="3980259"/>
            <a:ext cx="2981087" cy="6993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Segmentation Clientèle</a:t>
            </a:r>
            <a:endParaRPr b="0" i="0" sz="2200" u="none" cap="none" strike="noStrike"/>
          </a:p>
        </p:txBody>
      </p:sp>
      <p:sp>
        <p:nvSpPr>
          <p:cNvPr id="493" name="Google Shape;493;p41"/>
          <p:cNvSpPr/>
          <p:nvPr/>
        </p:nvSpPr>
        <p:spPr>
          <a:xfrm>
            <a:off x="4176712" y="4830604"/>
            <a:ext cx="2981087"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Analyser quels segments achètent quels types de produits, notamment les plus chers</a:t>
            </a:r>
            <a:endParaRPr b="0" i="0" sz="1950" u="none" cap="none" strike="noStrike"/>
          </a:p>
        </p:txBody>
      </p:sp>
      <p:pic>
        <p:nvPicPr>
          <p:cNvPr descr="preencoded.png" id="494" name="Google Shape;494;p41"/>
          <p:cNvPicPr preferRelativeResize="0"/>
          <p:nvPr/>
        </p:nvPicPr>
        <p:blipFill rotWithShape="1">
          <a:blip r:embed="rId5">
            <a:alphaModFix/>
          </a:blip>
          <a:srcRect b="0" l="0" r="0" t="0"/>
          <a:stretch/>
        </p:blipFill>
        <p:spPr>
          <a:xfrm>
            <a:off x="7472482" y="3099197"/>
            <a:ext cx="629364" cy="629364"/>
          </a:xfrm>
          <a:prstGeom prst="rect">
            <a:avLst/>
          </a:prstGeom>
          <a:noFill/>
          <a:ln>
            <a:noFill/>
          </a:ln>
        </p:spPr>
      </p:pic>
      <p:sp>
        <p:nvSpPr>
          <p:cNvPr id="495" name="Google Shape;495;p41"/>
          <p:cNvSpPr/>
          <p:nvPr/>
        </p:nvSpPr>
        <p:spPr>
          <a:xfrm>
            <a:off x="7472482" y="3980259"/>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Saisonnalité</a:t>
            </a:r>
            <a:endParaRPr b="0" i="0" sz="2200" u="none" cap="none" strike="noStrike"/>
          </a:p>
        </p:txBody>
      </p:sp>
      <p:sp>
        <p:nvSpPr>
          <p:cNvPr id="496" name="Google Shape;496;p41"/>
          <p:cNvSpPr/>
          <p:nvPr/>
        </p:nvSpPr>
        <p:spPr>
          <a:xfrm>
            <a:off x="7472482" y="4480917"/>
            <a:ext cx="2981087"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Étudier les variations des ventes/stocks au cours de l'année pour affiner les prévisions</a:t>
            </a:r>
            <a:endParaRPr b="0" i="0" sz="1950" u="none" cap="none" strike="noStrike"/>
          </a:p>
        </p:txBody>
      </p:sp>
      <p:pic>
        <p:nvPicPr>
          <p:cNvPr descr="preencoded.png" id="497" name="Google Shape;497;p41"/>
          <p:cNvPicPr preferRelativeResize="0"/>
          <p:nvPr/>
        </p:nvPicPr>
        <p:blipFill rotWithShape="1">
          <a:blip r:embed="rId6">
            <a:alphaModFix/>
          </a:blip>
          <a:srcRect b="0" l="0" r="0" t="0"/>
          <a:stretch/>
        </p:blipFill>
        <p:spPr>
          <a:xfrm>
            <a:off x="10768251" y="3099197"/>
            <a:ext cx="629364" cy="629364"/>
          </a:xfrm>
          <a:prstGeom prst="rect">
            <a:avLst/>
          </a:prstGeom>
          <a:noFill/>
          <a:ln>
            <a:noFill/>
          </a:ln>
        </p:spPr>
      </p:pic>
      <p:sp>
        <p:nvSpPr>
          <p:cNvPr id="498" name="Google Shape;498;p41"/>
          <p:cNvSpPr/>
          <p:nvPr/>
        </p:nvSpPr>
        <p:spPr>
          <a:xfrm>
            <a:off x="10768251" y="3980259"/>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Impact Promotions</a:t>
            </a:r>
            <a:endParaRPr b="0" i="0" sz="2200" u="none" cap="none" strike="noStrike"/>
          </a:p>
        </p:txBody>
      </p:sp>
      <p:sp>
        <p:nvSpPr>
          <p:cNvPr id="499" name="Google Shape;499;p41"/>
          <p:cNvSpPr/>
          <p:nvPr/>
        </p:nvSpPr>
        <p:spPr>
          <a:xfrm>
            <a:off x="10768251" y="4480917"/>
            <a:ext cx="2981087"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Analyser l'efficacité des campagnes promotionnelles passées sur les ventes et les marges</a:t>
            </a:r>
            <a:endParaRPr b="0" i="0" sz="1950" u="none" cap="none" strike="noStrike"/>
          </a:p>
        </p:txBody>
      </p:sp>
      <p:sp>
        <p:nvSpPr>
          <p:cNvPr id="500" name="Google Shape;500;p41"/>
          <p:cNvSpPr/>
          <p:nvPr/>
        </p:nvSpPr>
        <p:spPr>
          <a:xfrm>
            <a:off x="881063" y="6778585"/>
            <a:ext cx="12868275"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Pour approfondir notre compréhension et mettre en place un suivi continu, nous proposons plusieurs pistes d'analyses complémentaires, notamment sur la rentabilité affinée, la segmentation clientèle, la saisonnalité et l'impact des promotions.</a:t>
            </a:r>
            <a:endParaRPr b="0" i="0" sz="1950" u="none" cap="none" strike="noStrike"/>
          </a:p>
        </p:txBody>
      </p:sp>
      <p:sp>
        <p:nvSpPr>
          <p:cNvPr id="501" name="Google Shape;501;p41"/>
          <p:cNvSpPr/>
          <p:nvPr/>
        </p:nvSpPr>
        <p:spPr>
          <a:xfrm>
            <a:off x="881063" y="7867531"/>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Nous recommandons également la mise en place d'un monitoring continu via un tableau de bord de qualité des données, des KPIs de performance, et un processus de réconciliation périodique entre ERP et Web pour détecter rapidement de nouvelles incohérences.</a:t>
            </a:r>
            <a:endParaRPr b="0" i="0" sz="19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4"/>
          <p:cNvSpPr/>
          <p:nvPr/>
        </p:nvSpPr>
        <p:spPr>
          <a:xfrm>
            <a:off x="881063" y="2662595"/>
            <a:ext cx="10357009"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Projet Bottleneck : Objectifs &amp; Portée</a:t>
            </a:r>
            <a:endParaRPr b="0" i="0" sz="4400" u="none" cap="none" strike="noStrike"/>
          </a:p>
        </p:txBody>
      </p:sp>
      <p:sp>
        <p:nvSpPr>
          <p:cNvPr id="86" name="Google Shape;86;p24"/>
          <p:cNvSpPr/>
          <p:nvPr/>
        </p:nvSpPr>
        <p:spPr>
          <a:xfrm>
            <a:off x="881063" y="3865364"/>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4"/>
          <p:cNvSpPr/>
          <p:nvPr/>
        </p:nvSpPr>
        <p:spPr>
          <a:xfrm>
            <a:off x="996375" y="3938707"/>
            <a:ext cx="335637" cy="4195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600"/>
              <a:buFont typeface="Prompt"/>
              <a:buNone/>
            </a:pPr>
            <a:r>
              <a:rPr b="0" i="0" lang="en-US" sz="2600" u="none" cap="none" strike="noStrike">
                <a:solidFill>
                  <a:srgbClr val="DAD8E9"/>
                </a:solidFill>
                <a:latin typeface="Prompt"/>
                <a:ea typeface="Prompt"/>
                <a:cs typeface="Prompt"/>
                <a:sym typeface="Prompt"/>
              </a:rPr>
              <a:t>1</a:t>
            </a:r>
            <a:endParaRPr b="0" i="0" sz="2600" u="none" cap="none" strike="noStrike"/>
          </a:p>
        </p:txBody>
      </p:sp>
      <p:sp>
        <p:nvSpPr>
          <p:cNvPr id="88" name="Google Shape;88;p24"/>
          <p:cNvSpPr/>
          <p:nvPr/>
        </p:nvSpPr>
        <p:spPr>
          <a:xfrm>
            <a:off x="1699141" y="3951803"/>
            <a:ext cx="3002399"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Analyse exploratoire :</a:t>
            </a:r>
            <a:endParaRPr b="0" i="0" sz="2200" u="none" cap="none" strike="noStrike"/>
          </a:p>
        </p:txBody>
      </p:sp>
      <p:sp>
        <p:nvSpPr>
          <p:cNvPr id="89" name="Google Shape;89;p24"/>
          <p:cNvSpPr/>
          <p:nvPr/>
        </p:nvSpPr>
        <p:spPr>
          <a:xfrm>
            <a:off x="1699141" y="4452461"/>
            <a:ext cx="3261598"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Examen approfondi des jeux de données pour identifier structures, tendances et incohérences potentielles</a:t>
            </a:r>
            <a:endParaRPr b="0" i="0" sz="1950" u="none" cap="none" strike="noStrike"/>
          </a:p>
        </p:txBody>
      </p:sp>
      <p:sp>
        <p:nvSpPr>
          <p:cNvPr id="90" name="Google Shape;90;p24"/>
          <p:cNvSpPr/>
          <p:nvPr/>
        </p:nvSpPr>
        <p:spPr>
          <a:xfrm>
            <a:off x="5275421" y="3865364"/>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4"/>
          <p:cNvSpPr/>
          <p:nvPr/>
        </p:nvSpPr>
        <p:spPr>
          <a:xfrm>
            <a:off x="5390733" y="3938707"/>
            <a:ext cx="335637" cy="4195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600"/>
              <a:buFont typeface="Prompt"/>
              <a:buNone/>
            </a:pPr>
            <a:r>
              <a:rPr b="0" i="0" lang="en-US" sz="2600" u="none" cap="none" strike="noStrike">
                <a:solidFill>
                  <a:srgbClr val="DAD8E9"/>
                </a:solidFill>
                <a:latin typeface="Prompt"/>
                <a:ea typeface="Prompt"/>
                <a:cs typeface="Prompt"/>
                <a:sym typeface="Prompt"/>
              </a:rPr>
              <a:t>2</a:t>
            </a:r>
            <a:endParaRPr b="0" i="0" sz="2600" u="none" cap="none" strike="noStrike"/>
          </a:p>
        </p:txBody>
      </p:sp>
      <p:sp>
        <p:nvSpPr>
          <p:cNvPr id="92" name="Google Shape;92;p24"/>
          <p:cNvSpPr/>
          <p:nvPr/>
        </p:nvSpPr>
        <p:spPr>
          <a:xfrm>
            <a:off x="6093500" y="3951803"/>
            <a:ext cx="3188375"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Détection d'anomalies :</a:t>
            </a:r>
            <a:endParaRPr b="0" i="0" sz="2200" u="none" cap="none" strike="noStrike"/>
          </a:p>
        </p:txBody>
      </p:sp>
      <p:sp>
        <p:nvSpPr>
          <p:cNvPr id="93" name="Google Shape;93;p24"/>
          <p:cNvSpPr/>
          <p:nvPr/>
        </p:nvSpPr>
        <p:spPr>
          <a:xfrm>
            <a:off x="6093500" y="4452461"/>
            <a:ext cx="3261598"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Identification et correction des valeurs aberrantes et erreurs pour garantir l'intégrité analytique</a:t>
            </a:r>
            <a:endParaRPr b="0" i="0" sz="1950" u="none" cap="none" strike="noStrike"/>
          </a:p>
        </p:txBody>
      </p:sp>
      <p:sp>
        <p:nvSpPr>
          <p:cNvPr id="94" name="Google Shape;94;p24"/>
          <p:cNvSpPr/>
          <p:nvPr/>
        </p:nvSpPr>
        <p:spPr>
          <a:xfrm>
            <a:off x="9669780" y="3865364"/>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4"/>
          <p:cNvSpPr/>
          <p:nvPr/>
        </p:nvSpPr>
        <p:spPr>
          <a:xfrm>
            <a:off x="9785092" y="3938707"/>
            <a:ext cx="335637" cy="4195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600"/>
              <a:buFont typeface="Prompt"/>
              <a:buNone/>
            </a:pPr>
            <a:r>
              <a:rPr b="0" i="0" lang="en-US" sz="2600" u="none" cap="none" strike="noStrike">
                <a:solidFill>
                  <a:srgbClr val="DAD8E9"/>
                </a:solidFill>
                <a:latin typeface="Prompt"/>
                <a:ea typeface="Prompt"/>
                <a:cs typeface="Prompt"/>
                <a:sym typeface="Prompt"/>
              </a:rPr>
              <a:t>3</a:t>
            </a:r>
            <a:endParaRPr b="0" i="0" sz="2600" u="none" cap="none" strike="noStrike"/>
          </a:p>
        </p:txBody>
      </p:sp>
      <p:sp>
        <p:nvSpPr>
          <p:cNvPr id="96" name="Google Shape;96;p24"/>
          <p:cNvSpPr/>
          <p:nvPr/>
        </p:nvSpPr>
        <p:spPr>
          <a:xfrm>
            <a:off x="10487858" y="3951803"/>
            <a:ext cx="3261598" cy="6993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Consolidation de données :</a:t>
            </a:r>
            <a:endParaRPr b="0" i="0" sz="2200" u="none" cap="none" strike="noStrike"/>
          </a:p>
        </p:txBody>
      </p:sp>
      <p:sp>
        <p:nvSpPr>
          <p:cNvPr id="97" name="Google Shape;97;p24"/>
          <p:cNvSpPr/>
          <p:nvPr/>
        </p:nvSpPr>
        <p:spPr>
          <a:xfrm>
            <a:off x="10487858" y="4802148"/>
            <a:ext cx="3261598"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Fusion méthodique des différents ensembles pour créer une base unifiée et cohérente</a:t>
            </a:r>
            <a:endParaRPr b="0" i="0" sz="1950" u="none" cap="none" strike="noStrike"/>
          </a:p>
        </p:txBody>
      </p:sp>
      <p:sp>
        <p:nvSpPr>
          <p:cNvPr id="98" name="Google Shape;98;p24"/>
          <p:cNvSpPr/>
          <p:nvPr/>
        </p:nvSpPr>
        <p:spPr>
          <a:xfrm>
            <a:off x="881063" y="6917293"/>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4"/>
          <p:cNvSpPr/>
          <p:nvPr/>
        </p:nvSpPr>
        <p:spPr>
          <a:xfrm>
            <a:off x="996375" y="6990636"/>
            <a:ext cx="335637" cy="4195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600"/>
              <a:buFont typeface="Prompt"/>
              <a:buNone/>
            </a:pPr>
            <a:r>
              <a:rPr b="0" i="0" lang="en-US" sz="2600" u="none" cap="none" strike="noStrike">
                <a:solidFill>
                  <a:srgbClr val="DAD8E9"/>
                </a:solidFill>
                <a:latin typeface="Prompt"/>
                <a:ea typeface="Prompt"/>
                <a:cs typeface="Prompt"/>
                <a:sym typeface="Prompt"/>
              </a:rPr>
              <a:t>4</a:t>
            </a:r>
            <a:endParaRPr b="0" i="0" sz="2600" u="none" cap="none" strike="noStrike"/>
          </a:p>
        </p:txBody>
      </p:sp>
      <p:sp>
        <p:nvSpPr>
          <p:cNvPr id="100" name="Google Shape;100;p24"/>
          <p:cNvSpPr/>
          <p:nvPr/>
        </p:nvSpPr>
        <p:spPr>
          <a:xfrm>
            <a:off x="1699141" y="7003733"/>
            <a:ext cx="3940731"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Analyses business critiques :</a:t>
            </a:r>
            <a:endParaRPr b="0" i="0" sz="2200" u="none" cap="none" strike="noStrike"/>
          </a:p>
        </p:txBody>
      </p:sp>
      <p:sp>
        <p:nvSpPr>
          <p:cNvPr id="101" name="Google Shape;101;p24"/>
          <p:cNvSpPr/>
          <p:nvPr/>
        </p:nvSpPr>
        <p:spPr>
          <a:xfrm>
            <a:off x="1699141" y="7504390"/>
            <a:ext cx="5458778"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Évaluation des prix, stocks, marges et autres kpi pour détecter opportunités et risques</a:t>
            </a:r>
            <a:endParaRPr b="0" i="0" sz="1950" u="none" cap="none" strike="noStrike"/>
          </a:p>
        </p:txBody>
      </p:sp>
      <p:sp>
        <p:nvSpPr>
          <p:cNvPr id="102" name="Google Shape;102;p24"/>
          <p:cNvSpPr/>
          <p:nvPr/>
        </p:nvSpPr>
        <p:spPr>
          <a:xfrm>
            <a:off x="7472601" y="6917293"/>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p:nvPr/>
        </p:nvSpPr>
        <p:spPr>
          <a:xfrm>
            <a:off x="7587913" y="6990636"/>
            <a:ext cx="335637" cy="4195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600"/>
              <a:buFont typeface="Prompt"/>
              <a:buNone/>
            </a:pPr>
            <a:r>
              <a:rPr b="0" i="0" lang="en-US" sz="2600" u="none" cap="none" strike="noStrike">
                <a:solidFill>
                  <a:srgbClr val="DAD8E9"/>
                </a:solidFill>
                <a:latin typeface="Prompt"/>
                <a:ea typeface="Prompt"/>
                <a:cs typeface="Prompt"/>
                <a:sym typeface="Prompt"/>
              </a:rPr>
              <a:t>5</a:t>
            </a:r>
            <a:endParaRPr b="0" i="0" sz="2600" u="none" cap="none" strike="noStrike"/>
          </a:p>
        </p:txBody>
      </p:sp>
      <p:sp>
        <p:nvSpPr>
          <p:cNvPr id="104" name="Google Shape;104;p24"/>
          <p:cNvSpPr/>
          <p:nvPr/>
        </p:nvSpPr>
        <p:spPr>
          <a:xfrm>
            <a:off x="8290679" y="7003733"/>
            <a:ext cx="4483060"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Recommandations actionnables :</a:t>
            </a:r>
            <a:endParaRPr b="0" i="0" sz="2200" u="none" cap="none" strike="noStrike"/>
          </a:p>
        </p:txBody>
      </p:sp>
      <p:sp>
        <p:nvSpPr>
          <p:cNvPr id="105" name="Google Shape;105;p24"/>
          <p:cNvSpPr/>
          <p:nvPr/>
        </p:nvSpPr>
        <p:spPr>
          <a:xfrm>
            <a:off x="8290679" y="7504390"/>
            <a:ext cx="5458778"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Propositions stratégiques basées sur les insights analytiques découverts</a:t>
            </a:r>
            <a:endParaRPr b="0" i="0" sz="19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p:nvPr/>
        </p:nvSpPr>
        <p:spPr>
          <a:xfrm>
            <a:off x="881063" y="993577"/>
            <a:ext cx="12868275" cy="1328738"/>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C6BFEE"/>
              </a:buClr>
              <a:buSzPts val="4150"/>
              <a:buFont typeface="Prompt"/>
              <a:buNone/>
            </a:pPr>
            <a:r>
              <a:rPr b="0" i="0" lang="en-US" sz="4150" u="none" cap="none" strike="noStrike">
                <a:solidFill>
                  <a:srgbClr val="C6BFEE"/>
                </a:solidFill>
                <a:latin typeface="Prompt"/>
                <a:ea typeface="Prompt"/>
                <a:cs typeface="Prompt"/>
                <a:sym typeface="Prompt"/>
              </a:rPr>
              <a:t>Bilan personnel : Apprentissage &amp; Axes de développement</a:t>
            </a:r>
            <a:endParaRPr b="0" i="0" sz="4150" u="none" cap="none" strike="noStrike"/>
          </a:p>
        </p:txBody>
      </p:sp>
      <p:sp>
        <p:nvSpPr>
          <p:cNvPr id="508" name="Google Shape;508;p42"/>
          <p:cNvSpPr/>
          <p:nvPr/>
        </p:nvSpPr>
        <p:spPr>
          <a:xfrm>
            <a:off x="881063" y="2920127"/>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6BFEE"/>
              </a:buClr>
              <a:buSzPts val="2050"/>
              <a:buFont typeface="Prompt"/>
              <a:buNone/>
            </a:pPr>
            <a:r>
              <a:rPr b="0" i="0" lang="en-US" sz="2050" u="none" cap="none" strike="noStrike">
                <a:solidFill>
                  <a:srgbClr val="C6BFEE"/>
                </a:solidFill>
                <a:latin typeface="Prompt"/>
                <a:ea typeface="Prompt"/>
                <a:cs typeface="Prompt"/>
                <a:sym typeface="Prompt"/>
              </a:rPr>
              <a:t>Points forts</a:t>
            </a:r>
            <a:endParaRPr b="0" i="0" sz="2050" u="none" cap="none" strike="noStrike"/>
          </a:p>
        </p:txBody>
      </p:sp>
      <p:sp>
        <p:nvSpPr>
          <p:cNvPr id="509" name="Google Shape;509;p42"/>
          <p:cNvSpPr/>
          <p:nvPr/>
        </p:nvSpPr>
        <p:spPr>
          <a:xfrm>
            <a:off x="881063" y="3491389"/>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Exploration systématique des données</a:t>
            </a:r>
            <a:endParaRPr b="0" i="0" sz="1850" u="none" cap="none" strike="noStrike"/>
          </a:p>
        </p:txBody>
      </p:sp>
      <p:sp>
        <p:nvSpPr>
          <p:cNvPr id="510" name="Google Shape;510;p42"/>
          <p:cNvSpPr/>
          <p:nvPr/>
        </p:nvSpPr>
        <p:spPr>
          <a:xfrm>
            <a:off x="881063" y="4340423"/>
            <a:ext cx="3900011"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Identification claire des anomalies</a:t>
            </a:r>
            <a:endParaRPr b="0" i="0" sz="1850" u="none" cap="none" strike="noStrike"/>
          </a:p>
        </p:txBody>
      </p:sp>
      <p:sp>
        <p:nvSpPr>
          <p:cNvPr id="511" name="Google Shape;511;p42"/>
          <p:cNvSpPr/>
          <p:nvPr/>
        </p:nvSpPr>
        <p:spPr>
          <a:xfrm>
            <a:off x="881063" y="4806791"/>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Visualisation exploratoire pertinente</a:t>
            </a:r>
            <a:endParaRPr b="0" i="0" sz="1850" u="none" cap="none" strike="noStrike"/>
          </a:p>
        </p:txBody>
      </p:sp>
      <p:sp>
        <p:nvSpPr>
          <p:cNvPr id="512" name="Google Shape;512;p42"/>
          <p:cNvSpPr/>
          <p:nvPr/>
        </p:nvSpPr>
        <p:spPr>
          <a:xfrm>
            <a:off x="881063" y="5655826"/>
            <a:ext cx="3900011"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Approche business pertinente</a:t>
            </a:r>
            <a:endParaRPr b="0" i="0" sz="1850" u="none" cap="none" strike="noStrike"/>
          </a:p>
        </p:txBody>
      </p:sp>
      <p:sp>
        <p:nvSpPr>
          <p:cNvPr id="513" name="Google Shape;513;p42"/>
          <p:cNvSpPr/>
          <p:nvPr/>
        </p:nvSpPr>
        <p:spPr>
          <a:xfrm>
            <a:off x="5372100" y="2920127"/>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6BFEE"/>
              </a:buClr>
              <a:buSzPts val="2050"/>
              <a:buFont typeface="Prompt"/>
              <a:buNone/>
            </a:pPr>
            <a:r>
              <a:rPr b="0" i="0" lang="en-US" sz="2050" u="none" cap="none" strike="noStrike">
                <a:solidFill>
                  <a:srgbClr val="C6BFEE"/>
                </a:solidFill>
                <a:latin typeface="Prompt"/>
                <a:ea typeface="Prompt"/>
                <a:cs typeface="Prompt"/>
                <a:sym typeface="Prompt"/>
              </a:rPr>
              <a:t>Défis rencontrés</a:t>
            </a:r>
            <a:endParaRPr b="0" i="0" sz="2050" u="none" cap="none" strike="noStrike"/>
          </a:p>
        </p:txBody>
      </p:sp>
      <p:sp>
        <p:nvSpPr>
          <p:cNvPr id="514" name="Google Shape;514;p42"/>
          <p:cNvSpPr/>
          <p:nvPr/>
        </p:nvSpPr>
        <p:spPr>
          <a:xfrm>
            <a:off x="5372100" y="3491389"/>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Compréhension des liens inter-fichiers</a:t>
            </a:r>
            <a:endParaRPr b="0" i="0" sz="1850" u="none" cap="none" strike="noStrike"/>
          </a:p>
        </p:txBody>
      </p:sp>
      <p:sp>
        <p:nvSpPr>
          <p:cNvPr id="515" name="Google Shape;515;p42"/>
          <p:cNvSpPr/>
          <p:nvPr/>
        </p:nvSpPr>
        <p:spPr>
          <a:xfrm>
            <a:off x="5372100" y="4340423"/>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Définition d'une stratégie de fusion robuste</a:t>
            </a:r>
            <a:endParaRPr b="0" i="0" sz="1850" u="none" cap="none" strike="noStrike"/>
          </a:p>
        </p:txBody>
      </p:sp>
      <p:sp>
        <p:nvSpPr>
          <p:cNvPr id="516" name="Google Shape;516;p42"/>
          <p:cNvSpPr/>
          <p:nvPr/>
        </p:nvSpPr>
        <p:spPr>
          <a:xfrm>
            <a:off x="5372100" y="5189458"/>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Gestion de l'hétérogénéité des données</a:t>
            </a:r>
            <a:endParaRPr b="0" i="0" sz="1850" u="none" cap="none" strike="noStrike"/>
          </a:p>
        </p:txBody>
      </p:sp>
      <p:sp>
        <p:nvSpPr>
          <p:cNvPr id="517" name="Google Shape;517;p42"/>
          <p:cNvSpPr/>
          <p:nvPr/>
        </p:nvSpPr>
        <p:spPr>
          <a:xfrm>
            <a:off x="9863137" y="2920127"/>
            <a:ext cx="322266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6BFEE"/>
              </a:buClr>
              <a:buSzPts val="2050"/>
              <a:buFont typeface="Prompt"/>
              <a:buNone/>
            </a:pPr>
            <a:r>
              <a:rPr b="0" i="0" lang="en-US" sz="2050" u="none" cap="none" strike="noStrike">
                <a:solidFill>
                  <a:srgbClr val="C6BFEE"/>
                </a:solidFill>
                <a:latin typeface="Prompt"/>
                <a:ea typeface="Prompt"/>
                <a:cs typeface="Prompt"/>
                <a:sym typeface="Prompt"/>
              </a:rPr>
              <a:t>Axes de développement</a:t>
            </a:r>
            <a:endParaRPr b="0" i="0" sz="2050" u="none" cap="none" strike="noStrike"/>
          </a:p>
        </p:txBody>
      </p:sp>
      <p:sp>
        <p:nvSpPr>
          <p:cNvPr id="518" name="Google Shape;518;p42"/>
          <p:cNvSpPr/>
          <p:nvPr/>
        </p:nvSpPr>
        <p:spPr>
          <a:xfrm>
            <a:off x="9863137" y="3491389"/>
            <a:ext cx="3900011"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Automatisation de la réconciliation</a:t>
            </a:r>
            <a:endParaRPr b="0" i="0" sz="1850" u="none" cap="none" strike="noStrike"/>
          </a:p>
        </p:txBody>
      </p:sp>
      <p:sp>
        <p:nvSpPr>
          <p:cNvPr id="519" name="Google Shape;519;p42"/>
          <p:cNvSpPr/>
          <p:nvPr/>
        </p:nvSpPr>
        <p:spPr>
          <a:xfrm>
            <a:off x="9863137" y="3957757"/>
            <a:ext cx="3900011"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Techniques d'imputation avancées</a:t>
            </a:r>
            <a:endParaRPr b="0" i="0" sz="1850" u="none" cap="none" strike="noStrike"/>
          </a:p>
        </p:txBody>
      </p:sp>
      <p:sp>
        <p:nvSpPr>
          <p:cNvPr id="520" name="Google Shape;520;p42"/>
          <p:cNvSpPr/>
          <p:nvPr/>
        </p:nvSpPr>
        <p:spPr>
          <a:xfrm>
            <a:off x="9863137" y="4424124"/>
            <a:ext cx="3900011"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Optimisation des requêtes complexes</a:t>
            </a:r>
            <a:endParaRPr b="0" i="0" sz="1850" u="none" cap="none" strike="noStrike"/>
          </a:p>
        </p:txBody>
      </p:sp>
      <p:sp>
        <p:nvSpPr>
          <p:cNvPr id="521" name="Google Shape;521;p42"/>
          <p:cNvSpPr/>
          <p:nvPr/>
        </p:nvSpPr>
        <p:spPr>
          <a:xfrm>
            <a:off x="9863137" y="5273159"/>
            <a:ext cx="3900011"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Storytelling avec les données</a:t>
            </a:r>
            <a:endParaRPr b="0" i="0" sz="1850" u="none" cap="none" strike="noStrike"/>
          </a:p>
        </p:txBody>
      </p:sp>
      <p:sp>
        <p:nvSpPr>
          <p:cNvPr id="522" name="Google Shape;522;p42"/>
          <p:cNvSpPr/>
          <p:nvPr/>
        </p:nvSpPr>
        <p:spPr>
          <a:xfrm>
            <a:off x="881063" y="6391156"/>
            <a:ext cx="12868275" cy="1148001"/>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Ce projet m'a permis de développer des compétences solides en analyse et nettoyage de données, avec une approche structurée et méthodique. Les défis rencontrés, notamment dans la compréhension des liens inter-fichiers et la qualification des anomalies, ont été surmontés grâce à une analyse minutieuse et plusieurs itérations.</a:t>
            </a:r>
            <a:endParaRPr b="0" i="0" sz="1850" u="none" cap="none" strike="noStrike"/>
          </a:p>
        </p:txBody>
      </p:sp>
      <p:sp>
        <p:nvSpPr>
          <p:cNvPr id="523" name="Google Shape;523;p42"/>
          <p:cNvSpPr/>
          <p:nvPr/>
        </p:nvSpPr>
        <p:spPr>
          <a:xfrm>
            <a:off x="881063" y="7808119"/>
            <a:ext cx="12868275" cy="1148001"/>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Pour progresser davantage, il serait pertinent que je développe des compétences en automatisation des processus de réconciliation, exploration des techniques d'imputation plus avancées, optimisation des requêtes complexes pour de plus grands volumes de données, et d'améliorer encore le storytelling avec les données pour un public non technique.</a:t>
            </a:r>
            <a:endParaRPr b="0" i="0" sz="1850" u="none" cap="none" strike="noStrike"/>
          </a:p>
        </p:txBody>
      </p:sp>
      <p:sp>
        <p:nvSpPr>
          <p:cNvPr id="524" name="Google Shape;524;p42"/>
          <p:cNvSpPr/>
          <p:nvPr/>
        </p:nvSpPr>
        <p:spPr>
          <a:xfrm>
            <a:off x="881063" y="9314855"/>
            <a:ext cx="5314950" cy="664369"/>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SzPts val="4150"/>
              <a:buFont typeface="Arial"/>
              <a:buNone/>
            </a:pPr>
            <a:r>
              <a:t/>
            </a:r>
            <a:endParaRPr b="0" i="0" sz="41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preencoded.png" id="111" name="Google Shape;111;p25"/>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sp>
        <p:nvSpPr>
          <p:cNvPr id="112" name="Google Shape;112;p25"/>
          <p:cNvSpPr/>
          <p:nvPr/>
        </p:nvSpPr>
        <p:spPr>
          <a:xfrm>
            <a:off x="881063" y="2118003"/>
            <a:ext cx="7381875" cy="1398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Analyse exploratoire des données</a:t>
            </a:r>
            <a:endParaRPr b="0" i="0" sz="4400" u="none" cap="none" strike="noStrike"/>
          </a:p>
        </p:txBody>
      </p:sp>
      <p:sp>
        <p:nvSpPr>
          <p:cNvPr id="113" name="Google Shape;113;p25"/>
          <p:cNvSpPr/>
          <p:nvPr/>
        </p:nvSpPr>
        <p:spPr>
          <a:xfrm>
            <a:off x="881063" y="3894058"/>
            <a:ext cx="73818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Notre analyse initiale vise à évaluer la qualité et la structure des données sources provenant de trois fichiers principaux : erp.xlsx (825 produits), web.xlsx (1513 lignes) et liaison.xlsx (825 lignes).</a:t>
            </a:r>
            <a:endParaRPr b="0" i="0" sz="1950" u="none" cap="none" strike="noStrike"/>
          </a:p>
        </p:txBody>
      </p:sp>
      <p:sp>
        <p:nvSpPr>
          <p:cNvPr id="114" name="Google Shape;114;p25"/>
          <p:cNvSpPr/>
          <p:nvPr/>
        </p:nvSpPr>
        <p:spPr>
          <a:xfrm>
            <a:off x="881063" y="5385911"/>
            <a:ext cx="7381875" cy="4029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SzPts val="1950"/>
              <a:buFont typeface="Arial"/>
              <a:buNone/>
            </a:pPr>
            <a:r>
              <a:t/>
            </a:r>
            <a:endParaRPr b="0" i="0" sz="1950" u="none" cap="none" strike="noStrike"/>
          </a:p>
        </p:txBody>
      </p:sp>
      <p:sp>
        <p:nvSpPr>
          <p:cNvPr id="115" name="Google Shape;115;p25"/>
          <p:cNvSpPr/>
          <p:nvPr/>
        </p:nvSpPr>
        <p:spPr>
          <a:xfrm>
            <a:off x="881063" y="6166366"/>
            <a:ext cx="5594747"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Focus données erp</a:t>
            </a:r>
            <a:endParaRPr b="0" i="0" sz="4400" u="none" cap="none" strike="noStrike"/>
          </a:p>
        </p:txBody>
      </p:sp>
      <p:sp>
        <p:nvSpPr>
          <p:cNvPr id="116" name="Google Shape;116;p25"/>
          <p:cNvSpPr/>
          <p:nvPr/>
        </p:nvSpPr>
        <p:spPr>
          <a:xfrm>
            <a:off x="881063" y="7243167"/>
            <a:ext cx="7381875" cy="16116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Nous avons identifié plusieurs anomalies dans les données ERP, notamment des incohérences de stock, des prix négatifs ou nuls, et des stocks négatifs. Ces erreurs, bien que ponctuelles, nécessitent une attention particulière avant toute analyse financière approfondie.</a:t>
            </a:r>
            <a:endParaRPr b="0" i="0" sz="19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preencoded.png" id="122" name="Google Shape;122;p26"/>
          <p:cNvPicPr preferRelativeResize="0"/>
          <p:nvPr/>
        </p:nvPicPr>
        <p:blipFill rotWithShape="1">
          <a:blip r:embed="rId3">
            <a:alphaModFix/>
          </a:blip>
          <a:srcRect b="0" l="0" r="0" t="0"/>
          <a:stretch/>
        </p:blipFill>
        <p:spPr>
          <a:xfrm>
            <a:off x="0" y="0"/>
            <a:ext cx="14630400" cy="3147060"/>
          </a:xfrm>
          <a:prstGeom prst="rect">
            <a:avLst/>
          </a:prstGeom>
          <a:noFill/>
          <a:ln>
            <a:noFill/>
          </a:ln>
        </p:spPr>
      </p:pic>
      <p:sp>
        <p:nvSpPr>
          <p:cNvPr id="123" name="Google Shape;123;p26"/>
          <p:cNvSpPr/>
          <p:nvPr/>
        </p:nvSpPr>
        <p:spPr>
          <a:xfrm>
            <a:off x="881063" y="4616291"/>
            <a:ext cx="8271748"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Focus données Web &amp; Liaison</a:t>
            </a:r>
            <a:endParaRPr b="0" i="0" sz="4400" u="none" cap="none" strike="noStrike"/>
          </a:p>
        </p:txBody>
      </p:sp>
      <p:sp>
        <p:nvSpPr>
          <p:cNvPr id="124" name="Google Shape;124;p26"/>
          <p:cNvSpPr/>
          <p:nvPr/>
        </p:nvSpPr>
        <p:spPr>
          <a:xfrm>
            <a:off x="881063" y="5693093"/>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 name="Google Shape;125;p26"/>
          <p:cNvPicPr preferRelativeResize="0"/>
          <p:nvPr/>
        </p:nvPicPr>
        <p:blipFill rotWithShape="1">
          <a:blip r:embed="rId4">
            <a:alphaModFix/>
          </a:blip>
          <a:srcRect b="0" l="0" r="0" t="0"/>
          <a:stretch/>
        </p:blipFill>
        <p:spPr>
          <a:xfrm>
            <a:off x="996375" y="5766435"/>
            <a:ext cx="335637" cy="419576"/>
          </a:xfrm>
          <a:prstGeom prst="rect">
            <a:avLst/>
          </a:prstGeom>
          <a:noFill/>
          <a:ln>
            <a:noFill/>
          </a:ln>
        </p:spPr>
      </p:pic>
      <p:sp>
        <p:nvSpPr>
          <p:cNvPr id="126" name="Google Shape;126;p26"/>
          <p:cNvSpPr/>
          <p:nvPr/>
        </p:nvSpPr>
        <p:spPr>
          <a:xfrm>
            <a:off x="1699141" y="5779532"/>
            <a:ext cx="289524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Caractéristiques web</a:t>
            </a:r>
            <a:endParaRPr b="0" i="0" sz="2200" u="none" cap="none" strike="noStrike"/>
          </a:p>
        </p:txBody>
      </p:sp>
      <p:sp>
        <p:nvSpPr>
          <p:cNvPr id="127" name="Google Shape;127;p26"/>
          <p:cNvSpPr/>
          <p:nvPr/>
        </p:nvSpPr>
        <p:spPr>
          <a:xfrm>
            <a:off x="1699141" y="6280190"/>
            <a:ext cx="3261598" cy="322326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1513 lignes x 29 colonnes initialement, forte complexité, nombreuses colonnes non pertinentes/vides avec une structure mixte contenant des lignes "product" et "attachment", expliquant les duplications d'identifiants.</a:t>
            </a:r>
            <a:endParaRPr b="0" i="0" sz="1950" u="none" cap="none" strike="noStrike"/>
          </a:p>
        </p:txBody>
      </p:sp>
      <p:sp>
        <p:nvSpPr>
          <p:cNvPr id="128" name="Google Shape;128;p26"/>
          <p:cNvSpPr/>
          <p:nvPr/>
        </p:nvSpPr>
        <p:spPr>
          <a:xfrm>
            <a:off x="5275421" y="5693093"/>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 name="Google Shape;129;p26"/>
          <p:cNvPicPr preferRelativeResize="0"/>
          <p:nvPr/>
        </p:nvPicPr>
        <p:blipFill rotWithShape="1">
          <a:blip r:embed="rId5">
            <a:alphaModFix/>
          </a:blip>
          <a:srcRect b="0" l="0" r="0" t="0"/>
          <a:stretch/>
        </p:blipFill>
        <p:spPr>
          <a:xfrm>
            <a:off x="5390733" y="5766435"/>
            <a:ext cx="335637" cy="419576"/>
          </a:xfrm>
          <a:prstGeom prst="rect">
            <a:avLst/>
          </a:prstGeom>
          <a:noFill/>
          <a:ln>
            <a:noFill/>
          </a:ln>
        </p:spPr>
      </p:pic>
      <p:sp>
        <p:nvSpPr>
          <p:cNvPr id="130" name="Google Shape;130;p26"/>
          <p:cNvSpPr/>
          <p:nvPr/>
        </p:nvSpPr>
        <p:spPr>
          <a:xfrm>
            <a:off x="6093500" y="5779532"/>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Nettoyage réalisé</a:t>
            </a:r>
            <a:endParaRPr b="0" i="0" sz="2200" u="none" cap="none" strike="noStrike"/>
          </a:p>
        </p:txBody>
      </p:sp>
      <p:sp>
        <p:nvSpPr>
          <p:cNvPr id="131" name="Google Shape;131;p26"/>
          <p:cNvSpPr/>
          <p:nvPr/>
        </p:nvSpPr>
        <p:spPr>
          <a:xfrm>
            <a:off x="6093500" y="6280190"/>
            <a:ext cx="3261598" cy="282035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Réduction à 7 colonnes clés.</a:t>
            </a:r>
            <a:br>
              <a:rPr b="0" i="0" lang="en-US" sz="1950" u="none" cap="none" strike="noStrike">
                <a:solidFill>
                  <a:srgbClr val="DAD8E9"/>
                </a:solidFill>
                <a:latin typeface="Mukta"/>
                <a:ea typeface="Mukta"/>
                <a:cs typeface="Mukta"/>
                <a:sym typeface="Mukta"/>
              </a:rPr>
            </a:br>
            <a:r>
              <a:rPr b="0" i="0" lang="en-US" sz="1950" u="none" cap="none" strike="noStrike">
                <a:solidFill>
                  <a:srgbClr val="DAD8E9"/>
                </a:solidFill>
                <a:latin typeface="Mukta"/>
                <a:ea typeface="Mukta"/>
                <a:cs typeface="Mukta"/>
                <a:sym typeface="Mukta"/>
              </a:rPr>
              <a:t>Anomalies : 85 lignes sans SKU, 2 SKU non numériques, 714 SKUs dupliqués.</a:t>
            </a:r>
            <a:br>
              <a:rPr b="0" i="0" lang="en-US" sz="1950" u="none" cap="none" strike="noStrike">
                <a:solidFill>
                  <a:srgbClr val="DAD8E9"/>
                </a:solidFill>
                <a:latin typeface="Mukta"/>
                <a:ea typeface="Mukta"/>
                <a:cs typeface="Mukta"/>
                <a:sym typeface="Mukta"/>
              </a:rPr>
            </a:br>
            <a:r>
              <a:rPr b="0" i="0" lang="en-US" sz="1950" u="none" cap="none" strike="noStrike">
                <a:solidFill>
                  <a:srgbClr val="DAD8E9"/>
                </a:solidFill>
                <a:latin typeface="Mukta"/>
                <a:ea typeface="Mukta"/>
                <a:cs typeface="Mukta"/>
                <a:sym typeface="Mukta"/>
              </a:rPr>
              <a:t>Déduplication : 714 sku apparaissent 2 fois, filtrage avec post_type= 'product'</a:t>
            </a:r>
            <a:endParaRPr b="0" i="0" sz="1950" u="none" cap="none" strike="noStrike"/>
          </a:p>
        </p:txBody>
      </p:sp>
      <p:sp>
        <p:nvSpPr>
          <p:cNvPr id="132" name="Google Shape;132;p26"/>
          <p:cNvSpPr/>
          <p:nvPr/>
        </p:nvSpPr>
        <p:spPr>
          <a:xfrm>
            <a:off x="9669780" y="5693093"/>
            <a:ext cx="566380" cy="566380"/>
          </a:xfrm>
          <a:prstGeom prst="roundRect">
            <a:avLst>
              <a:gd fmla="val 18670" name="adj"/>
            </a:avLst>
          </a:prstGeom>
          <a:solidFill>
            <a:srgbClr val="542C49"/>
          </a:solidFill>
          <a:ln cap="flat" cmpd="sng" w="152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 name="Google Shape;133;p26"/>
          <p:cNvPicPr preferRelativeResize="0"/>
          <p:nvPr/>
        </p:nvPicPr>
        <p:blipFill rotWithShape="1">
          <a:blip r:embed="rId6">
            <a:alphaModFix/>
          </a:blip>
          <a:srcRect b="0" l="0" r="0" t="0"/>
          <a:stretch/>
        </p:blipFill>
        <p:spPr>
          <a:xfrm>
            <a:off x="9785092" y="5766435"/>
            <a:ext cx="335637" cy="419576"/>
          </a:xfrm>
          <a:prstGeom prst="rect">
            <a:avLst/>
          </a:prstGeom>
          <a:noFill/>
          <a:ln>
            <a:noFill/>
          </a:ln>
        </p:spPr>
      </p:pic>
      <p:sp>
        <p:nvSpPr>
          <p:cNvPr id="134" name="Google Shape;134;p26"/>
          <p:cNvSpPr/>
          <p:nvPr/>
        </p:nvSpPr>
        <p:spPr>
          <a:xfrm>
            <a:off x="10487858" y="5779532"/>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Table de liaison</a:t>
            </a:r>
            <a:endParaRPr b="0" i="0" sz="2200" u="none" cap="none" strike="noStrike"/>
          </a:p>
        </p:txBody>
      </p:sp>
      <p:sp>
        <p:nvSpPr>
          <p:cNvPr id="135" name="Google Shape;135;p26"/>
          <p:cNvSpPr/>
          <p:nvPr/>
        </p:nvSpPr>
        <p:spPr>
          <a:xfrm>
            <a:off x="10487858" y="6280190"/>
            <a:ext cx="3261598" cy="282035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825 lignes x 2 colonnes, avec 91 produits ERP (11%) sans id_web, impactant significativement notre capacité à effectuer un rapprochement direct pour ces produits. Problèmes d'incohérences inter-tables.</a:t>
            </a:r>
            <a:endParaRPr b="0" i="0" sz="19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p:nvPr/>
        </p:nvSpPr>
        <p:spPr>
          <a:xfrm>
            <a:off x="881063" y="824389"/>
            <a:ext cx="9630966" cy="59436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C6BFEE"/>
              </a:buClr>
              <a:buSzPts val="3700"/>
              <a:buFont typeface="Prompt"/>
              <a:buNone/>
            </a:pPr>
            <a:r>
              <a:rPr b="0" i="0" lang="en-US" sz="3700" u="none" cap="none" strike="noStrike">
                <a:solidFill>
                  <a:srgbClr val="C6BFEE"/>
                </a:solidFill>
                <a:latin typeface="Prompt"/>
                <a:ea typeface="Prompt"/>
                <a:cs typeface="Prompt"/>
                <a:sym typeface="Prompt"/>
              </a:rPr>
              <a:t>Vérification de la cohérence inter-tables </a:t>
            </a:r>
            <a:endParaRPr b="0" i="0" sz="3700" u="none" cap="none" strike="noStrike"/>
          </a:p>
        </p:txBody>
      </p:sp>
      <p:sp>
        <p:nvSpPr>
          <p:cNvPr id="142" name="Google Shape;142;p27"/>
          <p:cNvSpPr/>
          <p:nvPr/>
        </p:nvSpPr>
        <p:spPr>
          <a:xfrm>
            <a:off x="881063" y="1953697"/>
            <a:ext cx="2844522" cy="29718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C6BFEE"/>
              </a:buClr>
              <a:buSzPts val="1850"/>
              <a:buFont typeface="Prompt"/>
              <a:buNone/>
            </a:pPr>
            <a:r>
              <a:rPr b="0" i="0" lang="en-US" sz="1850" u="none" cap="none" strike="noStrike">
                <a:solidFill>
                  <a:srgbClr val="C6BFEE"/>
                </a:solidFill>
                <a:latin typeface="Prompt"/>
                <a:ea typeface="Prompt"/>
                <a:cs typeface="Prompt"/>
                <a:sym typeface="Prompt"/>
              </a:rPr>
              <a:t>Le défi d'interconnexion</a:t>
            </a:r>
            <a:endParaRPr b="0" i="0" sz="1850" u="none" cap="none" strike="noStrike"/>
          </a:p>
        </p:txBody>
      </p:sp>
      <p:sp>
        <p:nvSpPr>
          <p:cNvPr id="143" name="Google Shape;143;p27"/>
          <p:cNvSpPr/>
          <p:nvPr/>
        </p:nvSpPr>
        <p:spPr>
          <a:xfrm>
            <a:off x="881063" y="2464832"/>
            <a:ext cx="3940969" cy="136921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0" i="0" lang="en-US" sz="1650" u="none" cap="none" strike="noStrike">
                <a:solidFill>
                  <a:srgbClr val="DAD8E9"/>
                </a:solidFill>
                <a:latin typeface="Mukta"/>
                <a:ea typeface="Mukta"/>
                <a:cs typeface="Mukta"/>
                <a:sym typeface="Mukta"/>
              </a:rPr>
              <a:t>Les données critiques (produits, ventes, stock) sont réparties sur plusieurs systèmes (ERP, Web) qui ne communiquent pas directement.</a:t>
            </a:r>
            <a:endParaRPr b="0" i="0" sz="1650" u="none" cap="none" strike="noStrike"/>
          </a:p>
        </p:txBody>
      </p:sp>
      <p:sp>
        <p:nvSpPr>
          <p:cNvPr id="144" name="Google Shape;144;p27"/>
          <p:cNvSpPr/>
          <p:nvPr/>
        </p:nvSpPr>
        <p:spPr>
          <a:xfrm>
            <a:off x="881063" y="4026575"/>
            <a:ext cx="3940969" cy="68460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0" i="0" lang="en-US" sz="1650" u="none" cap="none" strike="noStrike">
                <a:solidFill>
                  <a:srgbClr val="DAD8E9"/>
                </a:solidFill>
                <a:latin typeface="Mukta"/>
                <a:ea typeface="Mukta"/>
                <a:cs typeface="Mukta"/>
                <a:sym typeface="Mukta"/>
              </a:rPr>
              <a:t>La table de liaison est la seule passerelle, mais sa fiabilité doit être validée.</a:t>
            </a:r>
            <a:endParaRPr b="0" i="0" sz="1650" u="none" cap="none" strike="noStrike"/>
          </a:p>
        </p:txBody>
      </p:sp>
      <p:sp>
        <p:nvSpPr>
          <p:cNvPr id="145" name="Google Shape;145;p27"/>
          <p:cNvSpPr/>
          <p:nvPr/>
        </p:nvSpPr>
        <p:spPr>
          <a:xfrm>
            <a:off x="5351621" y="1953697"/>
            <a:ext cx="3940969" cy="59436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C6BFEE"/>
              </a:buClr>
              <a:buSzPts val="1850"/>
              <a:buFont typeface="Prompt"/>
              <a:buNone/>
            </a:pPr>
            <a:r>
              <a:rPr b="0" i="0" lang="en-US" sz="1850" u="none" cap="none" strike="noStrike">
                <a:solidFill>
                  <a:srgbClr val="C6BFEE"/>
                </a:solidFill>
                <a:latin typeface="Prompt"/>
                <a:ea typeface="Prompt"/>
                <a:cs typeface="Prompt"/>
                <a:sym typeface="Prompt"/>
              </a:rPr>
              <a:t>Pourquoi cette démarche de vérification ?</a:t>
            </a:r>
            <a:endParaRPr b="0" i="0" sz="1850" u="none" cap="none" strike="noStrike"/>
          </a:p>
        </p:txBody>
      </p:sp>
      <p:sp>
        <p:nvSpPr>
          <p:cNvPr id="146" name="Google Shape;146;p27"/>
          <p:cNvSpPr/>
          <p:nvPr/>
        </p:nvSpPr>
        <p:spPr>
          <a:xfrm>
            <a:off x="5351621" y="2762012"/>
            <a:ext cx="3940969" cy="171152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1" i="0" lang="en-US" sz="1650" u="none" cap="none" strike="noStrike">
                <a:solidFill>
                  <a:srgbClr val="DAD8E9"/>
                </a:solidFill>
                <a:latin typeface="Mukta"/>
                <a:ea typeface="Mukta"/>
                <a:cs typeface="Mukta"/>
                <a:sym typeface="Mukta"/>
              </a:rPr>
              <a:t>Assurer la fiabilité des liens :</a:t>
            </a:r>
            <a:r>
              <a:rPr b="0" i="0" lang="en-US" sz="1650" u="none" cap="none" strike="noStrike">
                <a:solidFill>
                  <a:srgbClr val="DAD8E9"/>
                </a:solidFill>
                <a:latin typeface="Mukta"/>
                <a:ea typeface="Mukta"/>
                <a:cs typeface="Mukta"/>
                <a:sym typeface="Mukta"/>
              </a:rPr>
              <a:t> Vérifier que la table de liaison connecte correctement les bons produits entre l'ERP (product_id) et le Web (sku via id_web).</a:t>
            </a:r>
            <a:endParaRPr b="0" i="0" sz="1650" u="none" cap="none" strike="noStrike"/>
          </a:p>
        </p:txBody>
      </p:sp>
      <p:sp>
        <p:nvSpPr>
          <p:cNvPr id="147" name="Google Shape;147;p27"/>
          <p:cNvSpPr/>
          <p:nvPr/>
        </p:nvSpPr>
        <p:spPr>
          <a:xfrm>
            <a:off x="5351621" y="4548426"/>
            <a:ext cx="3940969" cy="171152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1" i="0" lang="en-US" sz="1650" u="none" cap="none" strike="noStrike">
                <a:solidFill>
                  <a:srgbClr val="DAD8E9"/>
                </a:solidFill>
                <a:latin typeface="Mukta"/>
                <a:ea typeface="Mukta"/>
                <a:cs typeface="Mukta"/>
                <a:sym typeface="Mukta"/>
              </a:rPr>
              <a:t>Valider la logique des statuts :</a:t>
            </a:r>
            <a:r>
              <a:rPr b="0" i="0" lang="en-US" sz="1650" u="none" cap="none" strike="noStrike">
                <a:solidFill>
                  <a:srgbClr val="DAD8E9"/>
                </a:solidFill>
                <a:latin typeface="Mukta"/>
                <a:ea typeface="Mukta"/>
                <a:cs typeface="Mukta"/>
                <a:sym typeface="Mukta"/>
              </a:rPr>
              <a:t> S'assurer que le statut d'un produit dans l'ERP (ex: 'Online'/'Offline') est cohérent avec sa présence (ou absence) et son lien dans les autres systèmes.</a:t>
            </a:r>
            <a:endParaRPr b="0" i="0" sz="1650" u="none" cap="none" strike="noStrike"/>
          </a:p>
        </p:txBody>
      </p:sp>
      <p:sp>
        <p:nvSpPr>
          <p:cNvPr id="148" name="Google Shape;148;p27"/>
          <p:cNvSpPr/>
          <p:nvPr/>
        </p:nvSpPr>
        <p:spPr>
          <a:xfrm>
            <a:off x="5351621" y="6334839"/>
            <a:ext cx="3940969" cy="136921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1" i="0" lang="en-US" sz="1650" u="none" cap="none" strike="noStrike">
                <a:solidFill>
                  <a:srgbClr val="DAD8E9"/>
                </a:solidFill>
                <a:latin typeface="Mukta"/>
                <a:ea typeface="Mukta"/>
                <a:cs typeface="Mukta"/>
                <a:sym typeface="Mukta"/>
              </a:rPr>
              <a:t>Prévenir les analyses faussées : </a:t>
            </a:r>
            <a:r>
              <a:rPr b="0" i="0" lang="en-US" sz="1650" u="none" cap="none" strike="noStrike">
                <a:solidFill>
                  <a:srgbClr val="DAD8E9"/>
                </a:solidFill>
                <a:latin typeface="Mukta"/>
                <a:ea typeface="Mukta"/>
                <a:cs typeface="Mukta"/>
                <a:sym typeface="Mukta"/>
              </a:rPr>
              <a:t>Éviter de baser des conclusions commerciales sur des données mal rapprochées ou incohérentes.</a:t>
            </a:r>
            <a:endParaRPr b="0" i="0" sz="1650" u="none" cap="none" strike="noStrike"/>
          </a:p>
        </p:txBody>
      </p:sp>
      <p:sp>
        <p:nvSpPr>
          <p:cNvPr id="149" name="Google Shape;149;p27"/>
          <p:cNvSpPr/>
          <p:nvPr/>
        </p:nvSpPr>
        <p:spPr>
          <a:xfrm>
            <a:off x="5351621" y="7778948"/>
            <a:ext cx="3940969" cy="1369219"/>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DAD8E9"/>
              </a:buClr>
              <a:buSzPts val="1650"/>
              <a:buFont typeface="Mukta"/>
              <a:buChar char="•"/>
            </a:pPr>
            <a:r>
              <a:rPr b="0" i="0" lang="en-US" sz="1650" u="none" cap="none" strike="noStrike">
                <a:solidFill>
                  <a:srgbClr val="DAD8E9"/>
                </a:solidFill>
                <a:latin typeface="Mukta"/>
                <a:ea typeface="Mukta"/>
                <a:cs typeface="Mukta"/>
                <a:sym typeface="Mukta"/>
              </a:rPr>
              <a:t>Définir un périmètre d'analyse fiable : Identifier précisément le sous-ensemble de produits pour lesquels les informations sont synchronisées.</a:t>
            </a:r>
            <a:endParaRPr b="0" i="0" sz="1650" u="none" cap="none" strike="noStrike"/>
          </a:p>
        </p:txBody>
      </p:sp>
      <p:sp>
        <p:nvSpPr>
          <p:cNvPr id="150" name="Google Shape;150;p27"/>
          <p:cNvSpPr/>
          <p:nvPr/>
        </p:nvSpPr>
        <p:spPr>
          <a:xfrm>
            <a:off x="9822180" y="1953697"/>
            <a:ext cx="3940969" cy="59436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C6BFEE"/>
              </a:buClr>
              <a:buSzPts val="1850"/>
              <a:buFont typeface="Prompt"/>
              <a:buNone/>
            </a:pPr>
            <a:r>
              <a:rPr b="0" i="0" lang="en-US" sz="1850" u="none" cap="none" strike="noStrike">
                <a:solidFill>
                  <a:srgbClr val="C6BFEE"/>
                </a:solidFill>
                <a:latin typeface="Prompt"/>
                <a:ea typeface="Prompt"/>
                <a:cs typeface="Prompt"/>
                <a:sym typeface="Prompt"/>
              </a:rPr>
              <a:t>Axes de contrôle inter-tables Effectués</a:t>
            </a:r>
            <a:endParaRPr b="0" i="0" sz="1850" u="none" cap="none" strike="noStrike"/>
          </a:p>
        </p:txBody>
      </p:sp>
      <p:sp>
        <p:nvSpPr>
          <p:cNvPr id="151" name="Google Shape;151;p27"/>
          <p:cNvSpPr/>
          <p:nvPr/>
        </p:nvSpPr>
        <p:spPr>
          <a:xfrm>
            <a:off x="9822180" y="2762012"/>
            <a:ext cx="3940969" cy="684609"/>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DAD8E9"/>
              </a:buClr>
              <a:buSzPts val="1650"/>
              <a:buFont typeface="Mukta"/>
              <a:buChar char="•"/>
            </a:pPr>
            <a:r>
              <a:rPr b="0" i="0" lang="en-US" sz="1650" u="none" cap="none" strike="noStrike">
                <a:solidFill>
                  <a:srgbClr val="DAD8E9"/>
                </a:solidFill>
                <a:latin typeface="Mukta"/>
                <a:ea typeface="Mukta"/>
                <a:cs typeface="Mukta"/>
                <a:sym typeface="Mukta"/>
              </a:rPr>
              <a:t>'Online sans lien' : Produits marqués 'Online' sans id_web</a:t>
            </a:r>
            <a:endParaRPr b="0" i="0" sz="1650" u="none" cap="none" strike="noStrike"/>
          </a:p>
        </p:txBody>
      </p:sp>
      <p:sp>
        <p:nvSpPr>
          <p:cNvPr id="152" name="Google Shape;152;p27"/>
          <p:cNvSpPr/>
          <p:nvPr/>
        </p:nvSpPr>
        <p:spPr>
          <a:xfrm>
            <a:off x="9822180" y="3521512"/>
            <a:ext cx="3940969" cy="684609"/>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DAD8E9"/>
              </a:buClr>
              <a:buSzPts val="1650"/>
              <a:buFont typeface="Mukta"/>
              <a:buChar char="•"/>
            </a:pPr>
            <a:r>
              <a:rPr b="0" i="0" lang="en-US" sz="1650" u="none" cap="none" strike="noStrike">
                <a:solidFill>
                  <a:srgbClr val="DAD8E9"/>
                </a:solidFill>
                <a:latin typeface="Mukta"/>
                <a:ea typeface="Mukta"/>
                <a:cs typeface="Mukta"/>
                <a:sym typeface="Mukta"/>
              </a:rPr>
              <a:t>'Offline avec lien' : Produits marqués 'Offline' avec id_web</a:t>
            </a:r>
            <a:endParaRPr b="0" i="0" sz="1650" u="none" cap="none" strike="noStrike"/>
          </a:p>
        </p:txBody>
      </p:sp>
      <p:sp>
        <p:nvSpPr>
          <p:cNvPr id="153" name="Google Shape;153;p27"/>
          <p:cNvSpPr/>
          <p:nvPr/>
        </p:nvSpPr>
        <p:spPr>
          <a:xfrm>
            <a:off x="9822180" y="4281011"/>
            <a:ext cx="3940969" cy="684609"/>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DAD8E9"/>
              </a:buClr>
              <a:buSzPts val="1650"/>
              <a:buFont typeface="Mukta"/>
              <a:buChar char="•"/>
            </a:pPr>
            <a:r>
              <a:rPr b="0" i="0" lang="en-US" sz="1650" u="none" cap="none" strike="noStrike">
                <a:solidFill>
                  <a:srgbClr val="DAD8E9"/>
                </a:solidFill>
                <a:latin typeface="Mukta"/>
                <a:ea typeface="Mukta"/>
                <a:cs typeface="Mukta"/>
                <a:sym typeface="Mukta"/>
              </a:rPr>
              <a:t>'Web only' : SKUs présents sur le site Web sans correspondance</a:t>
            </a:r>
            <a:endParaRPr b="0" i="0" sz="1650" u="none" cap="none" strike="noStrike"/>
          </a:p>
        </p:txBody>
      </p:sp>
      <p:sp>
        <p:nvSpPr>
          <p:cNvPr id="154" name="Google Shape;154;p27"/>
          <p:cNvSpPr/>
          <p:nvPr/>
        </p:nvSpPr>
        <p:spPr>
          <a:xfrm>
            <a:off x="9822180" y="5040511"/>
            <a:ext cx="3940969" cy="684609"/>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DAD8E9"/>
              </a:buClr>
              <a:buSzPts val="1650"/>
              <a:buFont typeface="Mukta"/>
              <a:buChar char="•"/>
            </a:pPr>
            <a:r>
              <a:rPr b="0" i="0" lang="en-US" sz="1650" u="none" cap="none" strike="noStrike">
                <a:solidFill>
                  <a:srgbClr val="DAD8E9"/>
                </a:solidFill>
                <a:latin typeface="Mukta"/>
                <a:ea typeface="Mukta"/>
                <a:cs typeface="Mukta"/>
                <a:sym typeface="Mukta"/>
              </a:rPr>
              <a:t>'Offline dans df_final' : Produits 'Offline' inclus dans l'analyse finale</a:t>
            </a:r>
            <a:endParaRPr b="0" i="0" sz="1650" u="none" cap="none" strike="noStrike"/>
          </a:p>
        </p:txBody>
      </p:sp>
      <p:sp>
        <p:nvSpPr>
          <p:cNvPr id="155" name="Google Shape;155;p27"/>
          <p:cNvSpPr/>
          <p:nvPr/>
        </p:nvSpPr>
        <p:spPr>
          <a:xfrm>
            <a:off x="881063" y="9463802"/>
            <a:ext cx="12868275" cy="68460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a:buNone/>
            </a:pPr>
            <a:r>
              <a:rPr b="0" i="0" lang="en-US" sz="1650" u="none" cap="none" strike="noStrike">
                <a:solidFill>
                  <a:srgbClr val="DAD8E9"/>
                </a:solidFill>
                <a:latin typeface="Mukta"/>
                <a:ea typeface="Mukta"/>
                <a:cs typeface="Mukta"/>
                <a:sym typeface="Mukta"/>
              </a:rPr>
              <a:t>Cette vérification systématique des points de connexion et de cohérence logique entre les tables est indispensable avant la fusion, pour garantir que l'analyse finale repose sur des fondations validées.</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p:nvPr/>
        </p:nvSpPr>
        <p:spPr>
          <a:xfrm>
            <a:off x="881063" y="989171"/>
            <a:ext cx="10739080" cy="489466"/>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C6BFEE"/>
              </a:buClr>
              <a:buSzPts val="3050"/>
              <a:buFont typeface="Prompt"/>
              <a:buNone/>
            </a:pPr>
            <a:r>
              <a:rPr b="0" i="0" lang="en-US" sz="3050" u="none" cap="none" strike="noStrike">
                <a:solidFill>
                  <a:srgbClr val="C6BFEE"/>
                </a:solidFill>
                <a:latin typeface="Prompt"/>
                <a:ea typeface="Prompt"/>
                <a:cs typeface="Prompt"/>
                <a:sym typeface="Prompt"/>
              </a:rPr>
              <a:t>Rapprochement : Principaux écarts &amp; Impact analytique</a:t>
            </a:r>
            <a:endParaRPr b="0" i="0" sz="3050" u="none" cap="none" strike="noStrike"/>
          </a:p>
        </p:txBody>
      </p:sp>
      <p:sp>
        <p:nvSpPr>
          <p:cNvPr id="162" name="Google Shape;162;p28"/>
          <p:cNvSpPr/>
          <p:nvPr/>
        </p:nvSpPr>
        <p:spPr>
          <a:xfrm>
            <a:off x="881063" y="1831062"/>
            <a:ext cx="12868275"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Notre réconciliation a permis d'isoler 714 produits (87% du catalogue ERP) avec données ERP et Web connectées.</a:t>
            </a:r>
            <a:endParaRPr b="0" i="0" sz="1350" u="none" cap="none" strike="noStrike"/>
          </a:p>
        </p:txBody>
      </p:sp>
      <p:sp>
        <p:nvSpPr>
          <p:cNvPr id="163" name="Google Shape;163;p28"/>
          <p:cNvSpPr/>
          <p:nvPr/>
        </p:nvSpPr>
        <p:spPr>
          <a:xfrm>
            <a:off x="881063" y="2311241"/>
            <a:ext cx="12868275" cy="6848475"/>
          </a:xfrm>
          <a:prstGeom prst="roundRect">
            <a:avLst>
              <a:gd fmla="val 1081"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888683" y="2318861"/>
            <a:ext cx="12853035" cy="50863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1064895" y="243220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1" i="0" lang="en-US" sz="1350" u="none" cap="none" strike="noStrike">
                <a:solidFill>
                  <a:srgbClr val="DAD8E9"/>
                </a:solidFill>
                <a:latin typeface="Mukta"/>
                <a:ea typeface="Mukta"/>
                <a:cs typeface="Mukta"/>
                <a:sym typeface="Mukta"/>
              </a:rPr>
              <a:t>Description de l'Écart / Groupe</a:t>
            </a:r>
            <a:endParaRPr b="0" i="0" sz="1350" u="none" cap="none" strike="noStrike"/>
          </a:p>
        </p:txBody>
      </p:sp>
      <p:sp>
        <p:nvSpPr>
          <p:cNvPr id="166" name="Google Shape;166;p28"/>
          <p:cNvSpPr/>
          <p:nvPr/>
        </p:nvSpPr>
        <p:spPr>
          <a:xfrm>
            <a:off x="4281964" y="243220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1" i="0" lang="en-US" sz="1350" u="none" cap="none" strike="noStrike">
                <a:solidFill>
                  <a:srgbClr val="DAD8E9"/>
                </a:solidFill>
                <a:latin typeface="Mukta"/>
                <a:ea typeface="Mukta"/>
                <a:cs typeface="Mukta"/>
                <a:sym typeface="Mukta"/>
              </a:rPr>
              <a:t>Nombre</a:t>
            </a:r>
            <a:endParaRPr b="0" i="0" sz="1350" u="none" cap="none" strike="noStrike"/>
          </a:p>
        </p:txBody>
      </p:sp>
      <p:sp>
        <p:nvSpPr>
          <p:cNvPr id="167" name="Google Shape;167;p28"/>
          <p:cNvSpPr/>
          <p:nvPr/>
        </p:nvSpPr>
        <p:spPr>
          <a:xfrm>
            <a:off x="7495223" y="243220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1" i="0" lang="en-US" sz="1350" u="none" cap="none" strike="noStrike">
                <a:solidFill>
                  <a:srgbClr val="DAD8E9"/>
                </a:solidFill>
                <a:latin typeface="Mukta"/>
                <a:ea typeface="Mukta"/>
                <a:cs typeface="Mukta"/>
                <a:sym typeface="Mukta"/>
              </a:rPr>
              <a:t>Impact sur df_final (714 produits)</a:t>
            </a:r>
            <a:endParaRPr b="0" i="0" sz="1350" u="none" cap="none" strike="noStrike"/>
          </a:p>
        </p:txBody>
      </p:sp>
      <p:sp>
        <p:nvSpPr>
          <p:cNvPr id="168" name="Google Shape;168;p28"/>
          <p:cNvSpPr/>
          <p:nvPr/>
        </p:nvSpPr>
        <p:spPr>
          <a:xfrm>
            <a:off x="10708481" y="243220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1" i="0" lang="en-US" sz="1350" u="none" cap="none" strike="noStrike">
                <a:solidFill>
                  <a:srgbClr val="DAD8E9"/>
                </a:solidFill>
                <a:latin typeface="Mukta"/>
                <a:ea typeface="Mukta"/>
                <a:cs typeface="Mukta"/>
                <a:sym typeface="Mukta"/>
              </a:rPr>
              <a:t>Cause Probable / Point d'Attention</a:t>
            </a:r>
            <a:endParaRPr b="0" i="0" sz="1350" u="none" cap="none" strike="noStrike"/>
          </a:p>
        </p:txBody>
      </p:sp>
      <p:sp>
        <p:nvSpPr>
          <p:cNvPr id="169" name="Google Shape;169;p28"/>
          <p:cNvSpPr/>
          <p:nvPr/>
        </p:nvSpPr>
        <p:spPr>
          <a:xfrm>
            <a:off x="888683" y="2827496"/>
            <a:ext cx="12853035" cy="50863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1064895" y="2940844"/>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Produits ERP Total</a:t>
            </a:r>
            <a:endParaRPr b="0" i="0" sz="1350" u="none" cap="none" strike="noStrike"/>
          </a:p>
        </p:txBody>
      </p:sp>
      <p:sp>
        <p:nvSpPr>
          <p:cNvPr id="171" name="Google Shape;171;p28"/>
          <p:cNvSpPr/>
          <p:nvPr/>
        </p:nvSpPr>
        <p:spPr>
          <a:xfrm>
            <a:off x="4281964" y="294084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825</a:t>
            </a:r>
            <a:endParaRPr b="0" i="0" sz="1350" u="none" cap="none" strike="noStrike"/>
          </a:p>
        </p:txBody>
      </p:sp>
      <p:sp>
        <p:nvSpPr>
          <p:cNvPr id="172" name="Google Shape;172;p28"/>
          <p:cNvSpPr/>
          <p:nvPr/>
        </p:nvSpPr>
        <p:spPr>
          <a:xfrm>
            <a:off x="7495223" y="294084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a:t>
            </a:r>
            <a:endParaRPr b="0" i="0" sz="1350" u="none" cap="none" strike="noStrike"/>
          </a:p>
        </p:txBody>
      </p:sp>
      <p:sp>
        <p:nvSpPr>
          <p:cNvPr id="173" name="Google Shape;173;p28"/>
          <p:cNvSpPr/>
          <p:nvPr/>
        </p:nvSpPr>
        <p:spPr>
          <a:xfrm>
            <a:off x="10708481" y="2940844"/>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Référence initiale.</a:t>
            </a:r>
            <a:endParaRPr b="0" i="0" sz="1350" u="none" cap="none" strike="noStrike"/>
          </a:p>
        </p:txBody>
      </p:sp>
      <p:sp>
        <p:nvSpPr>
          <p:cNvPr id="174" name="Google Shape;174;p28"/>
          <p:cNvSpPr/>
          <p:nvPr/>
        </p:nvSpPr>
        <p:spPr>
          <a:xfrm>
            <a:off x="888683" y="3336131"/>
            <a:ext cx="12853035" cy="50863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1064895" y="344947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Produits ERP Exclus</a:t>
            </a:r>
            <a:endParaRPr b="0" i="0" sz="1350" u="none" cap="none" strike="noStrike"/>
          </a:p>
        </p:txBody>
      </p:sp>
      <p:sp>
        <p:nvSpPr>
          <p:cNvPr id="176" name="Google Shape;176;p28"/>
          <p:cNvSpPr/>
          <p:nvPr/>
        </p:nvSpPr>
        <p:spPr>
          <a:xfrm>
            <a:off x="4281964" y="344947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111</a:t>
            </a:r>
            <a:endParaRPr b="0" i="0" sz="1350" u="none" cap="none" strike="noStrike"/>
          </a:p>
        </p:txBody>
      </p:sp>
      <p:sp>
        <p:nvSpPr>
          <p:cNvPr id="177" name="Google Shape;177;p28"/>
          <p:cNvSpPr/>
          <p:nvPr/>
        </p:nvSpPr>
        <p:spPr>
          <a:xfrm>
            <a:off x="7495223" y="344947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Non inclus dans l'analyse finale.</a:t>
            </a:r>
            <a:endParaRPr b="0" i="0" sz="1350" u="none" cap="none" strike="noStrike"/>
          </a:p>
        </p:txBody>
      </p:sp>
      <p:sp>
        <p:nvSpPr>
          <p:cNvPr id="178" name="Google Shape;178;p28"/>
          <p:cNvSpPr/>
          <p:nvPr/>
        </p:nvSpPr>
        <p:spPr>
          <a:xfrm>
            <a:off x="10708481" y="344947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Raisons détaillées ci-dessous.</a:t>
            </a:r>
            <a:endParaRPr b="0" i="0" sz="1350" u="none" cap="none" strike="noStrike"/>
          </a:p>
        </p:txBody>
      </p:sp>
      <p:sp>
        <p:nvSpPr>
          <p:cNvPr id="179" name="Google Shape;179;p28"/>
          <p:cNvSpPr/>
          <p:nvPr/>
        </p:nvSpPr>
        <p:spPr>
          <a:xfrm>
            <a:off x="888683" y="3844766"/>
            <a:ext cx="12853035" cy="79057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1064895" y="3958114"/>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--&gt; ERP 'Online' sans lien (id_web NaN)</a:t>
            </a:r>
            <a:endParaRPr b="0" i="0" sz="1350" u="none" cap="none" strike="noStrike"/>
          </a:p>
        </p:txBody>
      </p:sp>
      <p:sp>
        <p:nvSpPr>
          <p:cNvPr id="181" name="Google Shape;181;p28"/>
          <p:cNvSpPr/>
          <p:nvPr/>
        </p:nvSpPr>
        <p:spPr>
          <a:xfrm>
            <a:off x="4281964" y="395811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3</a:t>
            </a:r>
            <a:endParaRPr b="0" i="0" sz="1350" u="none" cap="none" strike="noStrike"/>
          </a:p>
        </p:txBody>
      </p:sp>
      <p:sp>
        <p:nvSpPr>
          <p:cNvPr id="182" name="Google Shape;182;p28"/>
          <p:cNvSpPr/>
          <p:nvPr/>
        </p:nvSpPr>
        <p:spPr>
          <a:xfrm>
            <a:off x="7495223" y="395811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Exclus (pas de clé de jointure id_web).</a:t>
            </a:r>
            <a:endParaRPr b="0" i="0" sz="1350" u="none" cap="none" strike="noStrike"/>
          </a:p>
        </p:txBody>
      </p:sp>
      <p:sp>
        <p:nvSpPr>
          <p:cNvPr id="183" name="Google Shape;183;p28"/>
          <p:cNvSpPr/>
          <p:nvPr/>
        </p:nvSpPr>
        <p:spPr>
          <a:xfrm>
            <a:off x="10708481" y="3958114"/>
            <a:ext cx="2857024" cy="56388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Probablement lié à stock=0; Désynchronisation Processus/Liaison.</a:t>
            </a:r>
            <a:endParaRPr b="0" i="0" sz="1350" u="none" cap="none" strike="noStrike"/>
          </a:p>
        </p:txBody>
      </p:sp>
      <p:sp>
        <p:nvSpPr>
          <p:cNvPr id="184" name="Google Shape;184;p28"/>
          <p:cNvSpPr/>
          <p:nvPr/>
        </p:nvSpPr>
        <p:spPr>
          <a:xfrm>
            <a:off x="888683" y="4635341"/>
            <a:ext cx="12853035" cy="79057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1064895" y="474868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--&gt; ERP 'Offline' sans lien (id_web NaN)</a:t>
            </a:r>
            <a:endParaRPr b="0" i="0" sz="1350" u="none" cap="none" strike="noStrike"/>
          </a:p>
        </p:txBody>
      </p:sp>
      <p:sp>
        <p:nvSpPr>
          <p:cNvPr id="186" name="Google Shape;186;p28"/>
          <p:cNvSpPr/>
          <p:nvPr/>
        </p:nvSpPr>
        <p:spPr>
          <a:xfrm>
            <a:off x="4281964" y="474868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88</a:t>
            </a:r>
            <a:endParaRPr b="0" i="0" sz="1350" u="none" cap="none" strike="noStrike"/>
          </a:p>
        </p:txBody>
      </p:sp>
      <p:sp>
        <p:nvSpPr>
          <p:cNvPr id="187" name="Google Shape;187;p28"/>
          <p:cNvSpPr/>
          <p:nvPr/>
        </p:nvSpPr>
        <p:spPr>
          <a:xfrm>
            <a:off x="7495223" y="474868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Exclus (pas de clé de jointure id_web).</a:t>
            </a:r>
            <a:endParaRPr b="0" i="0" sz="1350" u="none" cap="none" strike="noStrike"/>
          </a:p>
        </p:txBody>
      </p:sp>
      <p:sp>
        <p:nvSpPr>
          <p:cNvPr id="188" name="Google Shape;188;p28"/>
          <p:cNvSpPr/>
          <p:nvPr/>
        </p:nvSpPr>
        <p:spPr>
          <a:xfrm>
            <a:off x="10708481" y="4748689"/>
            <a:ext cx="2857024" cy="56388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Normalement non destinés à la vente web OU désynchronisation.</a:t>
            </a:r>
            <a:endParaRPr b="0" i="0" sz="1350" u="none" cap="none" strike="noStrike"/>
          </a:p>
        </p:txBody>
      </p:sp>
      <p:sp>
        <p:nvSpPr>
          <p:cNvPr id="189" name="Google Shape;189;p28"/>
          <p:cNvSpPr/>
          <p:nvPr/>
        </p:nvSpPr>
        <p:spPr>
          <a:xfrm>
            <a:off x="888683" y="5425916"/>
            <a:ext cx="12853035" cy="107251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1064895" y="5539264"/>
            <a:ext cx="2857024" cy="56388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--&gt; ERP 'Offline' avec lien (non trouvés sur Web)</a:t>
            </a:r>
            <a:endParaRPr b="0" i="0" sz="1350" u="none" cap="none" strike="noStrike"/>
          </a:p>
        </p:txBody>
      </p:sp>
      <p:sp>
        <p:nvSpPr>
          <p:cNvPr id="191" name="Google Shape;191;p28"/>
          <p:cNvSpPr/>
          <p:nvPr/>
        </p:nvSpPr>
        <p:spPr>
          <a:xfrm>
            <a:off x="4281964" y="553926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20</a:t>
            </a:r>
            <a:endParaRPr b="0" i="0" sz="1350" u="none" cap="none" strike="noStrike"/>
          </a:p>
        </p:txBody>
      </p:sp>
      <p:sp>
        <p:nvSpPr>
          <p:cNvPr id="192" name="Google Shape;192;p28"/>
          <p:cNvSpPr/>
          <p:nvPr/>
        </p:nvSpPr>
        <p:spPr>
          <a:xfrm>
            <a:off x="7495223" y="5539264"/>
            <a:ext cx="2853214" cy="56388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Exclus (pas de sku correspondant dans df_web_cleaned après INNER JOIN).</a:t>
            </a:r>
            <a:endParaRPr b="0" i="0" sz="1350" u="none" cap="none" strike="noStrike"/>
          </a:p>
        </p:txBody>
      </p:sp>
      <p:sp>
        <p:nvSpPr>
          <p:cNvPr id="193" name="Google Shape;193;p28"/>
          <p:cNvSpPr/>
          <p:nvPr/>
        </p:nvSpPr>
        <p:spPr>
          <a:xfrm>
            <a:off x="10708481" y="5539264"/>
            <a:ext cx="2857024" cy="84582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Lien existant mais produit web nettoyé/filtré; Désynchronisation Statut/Lien.</a:t>
            </a:r>
            <a:endParaRPr b="0" i="0" sz="1350" u="none" cap="none" strike="noStrike"/>
          </a:p>
        </p:txBody>
      </p:sp>
      <p:sp>
        <p:nvSpPr>
          <p:cNvPr id="194" name="Google Shape;194;p28"/>
          <p:cNvSpPr/>
          <p:nvPr/>
        </p:nvSpPr>
        <p:spPr>
          <a:xfrm>
            <a:off x="888683" y="6498431"/>
            <a:ext cx="12853035" cy="107251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064895" y="661177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Produit ERP 'Offline' Inclus (Anomalie)</a:t>
            </a:r>
            <a:endParaRPr b="0" i="0" sz="1350" u="none" cap="none" strike="noStrike"/>
          </a:p>
        </p:txBody>
      </p:sp>
      <p:sp>
        <p:nvSpPr>
          <p:cNvPr id="196" name="Google Shape;196;p28"/>
          <p:cNvSpPr/>
          <p:nvPr/>
        </p:nvSpPr>
        <p:spPr>
          <a:xfrm>
            <a:off x="4281964" y="661177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1</a:t>
            </a:r>
            <a:endParaRPr b="0" i="0" sz="1350" u="none" cap="none" strike="noStrike"/>
          </a:p>
        </p:txBody>
      </p:sp>
      <p:sp>
        <p:nvSpPr>
          <p:cNvPr id="197" name="Google Shape;197;p28"/>
          <p:cNvSpPr/>
          <p:nvPr/>
        </p:nvSpPr>
        <p:spPr>
          <a:xfrm>
            <a:off x="7495223" y="661177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Inclus dans df_final (ID 4200).</a:t>
            </a:r>
            <a:endParaRPr b="0" i="0" sz="1350" u="none" cap="none" strike="noStrike"/>
          </a:p>
        </p:txBody>
      </p:sp>
      <p:sp>
        <p:nvSpPr>
          <p:cNvPr id="198" name="Google Shape;198;p28"/>
          <p:cNvSpPr/>
          <p:nvPr/>
        </p:nvSpPr>
        <p:spPr>
          <a:xfrm>
            <a:off x="10708481" y="6611779"/>
            <a:ext cx="2857024" cy="84582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Statut ERP 'Offline' incohérent avec présence Web et lien valide. Impact mineur sur CA (81€).</a:t>
            </a:r>
            <a:endParaRPr b="0" i="0" sz="1350" u="none" cap="none" strike="noStrike"/>
          </a:p>
        </p:txBody>
      </p:sp>
      <p:sp>
        <p:nvSpPr>
          <p:cNvPr id="199" name="Google Shape;199;p28"/>
          <p:cNvSpPr/>
          <p:nvPr/>
        </p:nvSpPr>
        <p:spPr>
          <a:xfrm>
            <a:off x="888683" y="7570946"/>
            <a:ext cx="12853035" cy="50863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1064895" y="7684294"/>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Produits Web (Nettoyés) Total</a:t>
            </a:r>
            <a:endParaRPr b="0" i="0" sz="1350" u="none" cap="none" strike="noStrike"/>
          </a:p>
        </p:txBody>
      </p:sp>
      <p:sp>
        <p:nvSpPr>
          <p:cNvPr id="201" name="Google Shape;201;p28"/>
          <p:cNvSpPr/>
          <p:nvPr/>
        </p:nvSpPr>
        <p:spPr>
          <a:xfrm>
            <a:off x="4281964" y="768429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715</a:t>
            </a:r>
            <a:endParaRPr b="0" i="0" sz="1350" u="none" cap="none" strike="noStrike"/>
          </a:p>
        </p:txBody>
      </p:sp>
      <p:sp>
        <p:nvSpPr>
          <p:cNvPr id="202" name="Google Shape;202;p28"/>
          <p:cNvSpPr/>
          <p:nvPr/>
        </p:nvSpPr>
        <p:spPr>
          <a:xfrm>
            <a:off x="7495223" y="7684294"/>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a:t>
            </a:r>
            <a:endParaRPr b="0" i="0" sz="1350" u="none" cap="none" strike="noStrike"/>
          </a:p>
        </p:txBody>
      </p:sp>
      <p:sp>
        <p:nvSpPr>
          <p:cNvPr id="203" name="Google Shape;203;p28"/>
          <p:cNvSpPr/>
          <p:nvPr/>
        </p:nvSpPr>
        <p:spPr>
          <a:xfrm>
            <a:off x="10708481" y="7684294"/>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Référence après nettoyage.</a:t>
            </a:r>
            <a:endParaRPr b="0" i="0" sz="1350" u="none" cap="none" strike="noStrike"/>
          </a:p>
        </p:txBody>
      </p:sp>
      <p:sp>
        <p:nvSpPr>
          <p:cNvPr id="204" name="Google Shape;204;p28"/>
          <p:cNvSpPr/>
          <p:nvPr/>
        </p:nvSpPr>
        <p:spPr>
          <a:xfrm>
            <a:off x="888683" y="8079581"/>
            <a:ext cx="12853035" cy="107251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1064895" y="8192929"/>
            <a:ext cx="285702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Produits Web (Nettoyés) Exclus</a:t>
            </a:r>
            <a:endParaRPr b="0" i="0" sz="1350" u="none" cap="none" strike="noStrike"/>
          </a:p>
        </p:txBody>
      </p:sp>
      <p:sp>
        <p:nvSpPr>
          <p:cNvPr id="206" name="Google Shape;206;p28"/>
          <p:cNvSpPr/>
          <p:nvPr/>
        </p:nvSpPr>
        <p:spPr>
          <a:xfrm>
            <a:off x="4281964" y="819292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1</a:t>
            </a:r>
            <a:endParaRPr b="0" i="0" sz="1350" u="none" cap="none" strike="noStrike"/>
          </a:p>
        </p:txBody>
      </p:sp>
      <p:sp>
        <p:nvSpPr>
          <p:cNvPr id="207" name="Google Shape;207;p28"/>
          <p:cNvSpPr/>
          <p:nvPr/>
        </p:nvSpPr>
        <p:spPr>
          <a:xfrm>
            <a:off x="7495223" y="8192929"/>
            <a:ext cx="2853214"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Non inclus dans l'analyse finale.</a:t>
            </a:r>
            <a:endParaRPr b="0" i="0" sz="1350" u="none" cap="none" strike="noStrike"/>
          </a:p>
        </p:txBody>
      </p:sp>
      <p:sp>
        <p:nvSpPr>
          <p:cNvPr id="208" name="Google Shape;208;p28"/>
          <p:cNvSpPr/>
          <p:nvPr/>
        </p:nvSpPr>
        <p:spPr>
          <a:xfrm>
            <a:off x="10708481" y="8192929"/>
            <a:ext cx="2857024" cy="84582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sku présent sur Web mais pas de id_web correspondant dans la liaison filtrée (df_merge_filtré).</a:t>
            </a:r>
            <a:endParaRPr b="0" i="0" sz="1350" u="none" cap="none" strike="noStrike"/>
          </a:p>
        </p:txBody>
      </p:sp>
      <p:sp>
        <p:nvSpPr>
          <p:cNvPr id="209" name="Google Shape;209;p28"/>
          <p:cNvSpPr/>
          <p:nvPr/>
        </p:nvSpPr>
        <p:spPr>
          <a:xfrm>
            <a:off x="881063" y="9357955"/>
            <a:ext cx="12868275" cy="28194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AD8E9"/>
              </a:buClr>
              <a:buSzPts val="1350"/>
              <a:buFont typeface="Mukta"/>
              <a:buNone/>
            </a:pPr>
            <a:r>
              <a:rPr b="0" i="0" lang="en-US" sz="1350" u="none" cap="none" strike="noStrike">
                <a:solidFill>
                  <a:srgbClr val="DAD8E9"/>
                </a:solidFill>
                <a:latin typeface="Mukta"/>
                <a:ea typeface="Mukta"/>
                <a:cs typeface="Mukta"/>
                <a:sym typeface="Mukta"/>
              </a:rPr>
              <a:t>La démarche a permis d'isoler </a:t>
            </a:r>
            <a:r>
              <a:rPr b="1" i="0" lang="en-US" sz="1350" u="none" cap="none" strike="noStrike">
                <a:solidFill>
                  <a:srgbClr val="DAD8E9"/>
                </a:solidFill>
                <a:latin typeface="Mukta"/>
                <a:ea typeface="Mukta"/>
                <a:cs typeface="Mukta"/>
                <a:sym typeface="Mukta"/>
              </a:rPr>
              <a:t>714 produits (87% du catalogue ERP)</a:t>
            </a:r>
            <a:r>
              <a:rPr b="0" i="0" lang="en-US" sz="1350" u="none" cap="none" strike="noStrike">
                <a:solidFill>
                  <a:srgbClr val="DAD8E9"/>
                </a:solidFill>
                <a:latin typeface="Mukta"/>
                <a:ea typeface="Mukta"/>
                <a:cs typeface="Mukta"/>
                <a:sym typeface="Mukta"/>
              </a:rPr>
              <a:t> pour lesquels les données ERP et Web sont connectées et analysables.</a:t>
            </a:r>
            <a:endParaRPr b="0" i="0" sz="1350" u="none" cap="none" strike="noStrike"/>
          </a:p>
        </p:txBody>
      </p:sp>
      <p:sp>
        <p:nvSpPr>
          <p:cNvPr id="210" name="Google Shape;210;p28"/>
          <p:cNvSpPr/>
          <p:nvPr/>
        </p:nvSpPr>
        <p:spPr>
          <a:xfrm>
            <a:off x="881063" y="9701570"/>
            <a:ext cx="12868275" cy="281940"/>
          </a:xfrm>
          <a:prstGeom prst="rect">
            <a:avLst/>
          </a:prstGeom>
          <a:noFill/>
          <a:ln>
            <a:noFill/>
          </a:ln>
        </p:spPr>
        <p:txBody>
          <a:bodyPr anchorCtr="0" anchor="t" bIns="0" lIns="0" spcFirstLastPara="1" rIns="0" wrap="square" tIns="0">
            <a:noAutofit/>
          </a:bodyPr>
          <a:lstStyle/>
          <a:p>
            <a:pPr indent="-342900" lvl="0" marL="342900" marR="0" rtl="0" algn="l">
              <a:lnSpc>
                <a:spcPct val="162962"/>
              </a:lnSpc>
              <a:spcBef>
                <a:spcPts val="0"/>
              </a:spcBef>
              <a:spcAft>
                <a:spcPts val="0"/>
              </a:spcAft>
              <a:buClr>
                <a:srgbClr val="DAD8E9"/>
              </a:buClr>
              <a:buSzPts val="1350"/>
              <a:buFont typeface="Mukta"/>
              <a:buChar char="•"/>
            </a:pPr>
            <a:r>
              <a:rPr b="0" i="0" lang="en-US" sz="1350" u="none" cap="none" strike="noStrike">
                <a:solidFill>
                  <a:srgbClr val="DAD8E9"/>
                </a:solidFill>
                <a:latin typeface="Mukta"/>
                <a:ea typeface="Mukta"/>
                <a:cs typeface="Mukta"/>
                <a:sym typeface="Mukta"/>
              </a:rPr>
              <a:t>Notre méthode INNER JOIN garantit une analyse sur données vérifiées, mais révèle des incohérences de statut 'Online'/'Offline' nécessitant correction.</a:t>
            </a:r>
            <a:endParaRPr b="0" i="0" sz="13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p:nvPr/>
        </p:nvSpPr>
        <p:spPr>
          <a:xfrm>
            <a:off x="881063" y="1421249"/>
            <a:ext cx="8527971" cy="69925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4400"/>
              <a:buFont typeface="Prompt"/>
              <a:buNone/>
            </a:pPr>
            <a:r>
              <a:rPr b="0" i="0" lang="en-US" sz="4400" u="none" cap="none" strike="noStrike">
                <a:solidFill>
                  <a:srgbClr val="C6BFEE"/>
                </a:solidFill>
                <a:latin typeface="Prompt"/>
                <a:ea typeface="Prompt"/>
                <a:cs typeface="Prompt"/>
                <a:sym typeface="Prompt"/>
              </a:rPr>
              <a:t>Synthèse des Défis &amp; Stratégie</a:t>
            </a:r>
            <a:endParaRPr b="0" i="0" sz="4400" u="none" cap="none" strike="noStrike"/>
          </a:p>
        </p:txBody>
      </p:sp>
      <p:pic>
        <p:nvPicPr>
          <p:cNvPr descr="preencoded.png" id="217" name="Google Shape;217;p29"/>
          <p:cNvPicPr preferRelativeResize="0"/>
          <p:nvPr/>
        </p:nvPicPr>
        <p:blipFill rotWithShape="1">
          <a:blip r:embed="rId3">
            <a:alphaModFix/>
          </a:blip>
          <a:srcRect b="0" l="0" r="0" t="0"/>
          <a:stretch/>
        </p:blipFill>
        <p:spPr>
          <a:xfrm>
            <a:off x="3036451" y="2624018"/>
            <a:ext cx="2123242" cy="1406962"/>
          </a:xfrm>
          <a:prstGeom prst="rect">
            <a:avLst/>
          </a:prstGeom>
          <a:noFill/>
          <a:ln>
            <a:noFill/>
          </a:ln>
        </p:spPr>
      </p:pic>
      <p:pic>
        <p:nvPicPr>
          <p:cNvPr descr="preencoded.png" id="218" name="Google Shape;218;p29"/>
          <p:cNvPicPr preferRelativeResize="0"/>
          <p:nvPr/>
        </p:nvPicPr>
        <p:blipFill rotWithShape="1">
          <a:blip r:embed="rId4">
            <a:alphaModFix/>
          </a:blip>
          <a:srcRect b="0" l="0" r="0" t="0"/>
          <a:stretch/>
        </p:blipFill>
        <p:spPr>
          <a:xfrm>
            <a:off x="3920966" y="3279458"/>
            <a:ext cx="353973" cy="442555"/>
          </a:xfrm>
          <a:prstGeom prst="rect">
            <a:avLst/>
          </a:prstGeom>
          <a:noFill/>
          <a:ln>
            <a:noFill/>
          </a:ln>
        </p:spPr>
      </p:pic>
      <p:sp>
        <p:nvSpPr>
          <p:cNvPr id="219" name="Google Shape;219;p29"/>
          <p:cNvSpPr/>
          <p:nvPr/>
        </p:nvSpPr>
        <p:spPr>
          <a:xfrm>
            <a:off x="5411391" y="2758792"/>
            <a:ext cx="2797500" cy="34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Stratégie adoptée</a:t>
            </a:r>
            <a:endParaRPr b="0" i="0" sz="2200" u="none" cap="none" strike="noStrike"/>
          </a:p>
        </p:txBody>
      </p:sp>
      <p:sp>
        <p:nvSpPr>
          <p:cNvPr id="220" name="Google Shape;220;p29"/>
          <p:cNvSpPr/>
          <p:nvPr/>
        </p:nvSpPr>
        <p:spPr>
          <a:xfrm>
            <a:off x="5411401" y="3376375"/>
            <a:ext cx="50958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Fusion prudente et documentation </a:t>
            </a:r>
            <a:r>
              <a:rPr lang="en-US" sz="1950">
                <a:solidFill>
                  <a:srgbClr val="DAD8E9"/>
                </a:solidFill>
                <a:latin typeface="Mukta"/>
                <a:ea typeface="Mukta"/>
                <a:cs typeface="Mukta"/>
                <a:sym typeface="Mukta"/>
              </a:rPr>
              <a:t>précise</a:t>
            </a:r>
            <a:endParaRPr b="0" i="0" sz="1950" u="none" cap="none" strike="noStrike"/>
          </a:p>
        </p:txBody>
      </p:sp>
      <p:sp>
        <p:nvSpPr>
          <p:cNvPr id="221" name="Google Shape;221;p29"/>
          <p:cNvSpPr/>
          <p:nvPr/>
        </p:nvSpPr>
        <p:spPr>
          <a:xfrm>
            <a:off x="5222558" y="4047173"/>
            <a:ext cx="8463915" cy="15240"/>
          </a:xfrm>
          <a:prstGeom prst="roundRect">
            <a:avLst>
              <a:gd fmla="val 693846"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2" name="Google Shape;222;p29"/>
          <p:cNvPicPr preferRelativeResize="0"/>
          <p:nvPr/>
        </p:nvPicPr>
        <p:blipFill rotWithShape="1">
          <a:blip r:embed="rId5">
            <a:alphaModFix/>
          </a:blip>
          <a:srcRect b="0" l="0" r="0" t="0"/>
          <a:stretch/>
        </p:blipFill>
        <p:spPr>
          <a:xfrm>
            <a:off x="1974771" y="4093845"/>
            <a:ext cx="4246483" cy="1406962"/>
          </a:xfrm>
          <a:prstGeom prst="rect">
            <a:avLst/>
          </a:prstGeom>
          <a:noFill/>
          <a:ln>
            <a:noFill/>
          </a:ln>
        </p:spPr>
      </p:pic>
      <p:pic>
        <p:nvPicPr>
          <p:cNvPr descr="preencoded.png" id="223" name="Google Shape;223;p29"/>
          <p:cNvPicPr preferRelativeResize="0"/>
          <p:nvPr/>
        </p:nvPicPr>
        <p:blipFill rotWithShape="1">
          <a:blip r:embed="rId6">
            <a:alphaModFix/>
          </a:blip>
          <a:srcRect b="0" l="0" r="0" t="0"/>
          <a:stretch/>
        </p:blipFill>
        <p:spPr>
          <a:xfrm>
            <a:off x="3920966" y="4576048"/>
            <a:ext cx="353973" cy="442555"/>
          </a:xfrm>
          <a:prstGeom prst="rect">
            <a:avLst/>
          </a:prstGeom>
          <a:noFill/>
          <a:ln>
            <a:noFill/>
          </a:ln>
        </p:spPr>
      </p:pic>
      <p:sp>
        <p:nvSpPr>
          <p:cNvPr id="224" name="Google Shape;224;p29"/>
          <p:cNvSpPr/>
          <p:nvPr/>
        </p:nvSpPr>
        <p:spPr>
          <a:xfrm>
            <a:off x="6472952" y="4345543"/>
            <a:ext cx="3091339"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Difficultés rencontrées</a:t>
            </a:r>
            <a:endParaRPr b="0" i="0" sz="2200" u="none" cap="none" strike="noStrike"/>
          </a:p>
        </p:txBody>
      </p:sp>
      <p:sp>
        <p:nvSpPr>
          <p:cNvPr id="225" name="Google Shape;225;p29"/>
          <p:cNvSpPr/>
          <p:nvPr/>
        </p:nvSpPr>
        <p:spPr>
          <a:xfrm>
            <a:off x="6472950" y="4846200"/>
            <a:ext cx="58191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Hétérogénéité des données et qualité du fichier liaison</a:t>
            </a:r>
            <a:endParaRPr b="0" i="0" sz="1950" u="none" cap="none" strike="noStrike"/>
          </a:p>
        </p:txBody>
      </p:sp>
      <p:sp>
        <p:nvSpPr>
          <p:cNvPr id="226" name="Google Shape;226;p29"/>
          <p:cNvSpPr/>
          <p:nvPr/>
        </p:nvSpPr>
        <p:spPr>
          <a:xfrm>
            <a:off x="6284119" y="5516999"/>
            <a:ext cx="7402354" cy="15240"/>
          </a:xfrm>
          <a:prstGeom prst="roundRect">
            <a:avLst>
              <a:gd fmla="val 693846" name="adj"/>
            </a:avLst>
          </a:prstGeom>
          <a:solidFill>
            <a:srgbClr val="6D4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 name="Google Shape;227;p29"/>
          <p:cNvPicPr preferRelativeResize="0"/>
          <p:nvPr/>
        </p:nvPicPr>
        <p:blipFill rotWithShape="1">
          <a:blip r:embed="rId7">
            <a:alphaModFix/>
          </a:blip>
          <a:srcRect b="0" l="0" r="0" t="0"/>
          <a:stretch/>
        </p:blipFill>
        <p:spPr>
          <a:xfrm>
            <a:off x="913209" y="5563672"/>
            <a:ext cx="6369725" cy="1406962"/>
          </a:xfrm>
          <a:prstGeom prst="rect">
            <a:avLst/>
          </a:prstGeom>
          <a:noFill/>
          <a:ln>
            <a:noFill/>
          </a:ln>
        </p:spPr>
      </p:pic>
      <p:pic>
        <p:nvPicPr>
          <p:cNvPr descr="preencoded.png" id="228" name="Google Shape;228;p29"/>
          <p:cNvPicPr preferRelativeResize="0"/>
          <p:nvPr/>
        </p:nvPicPr>
        <p:blipFill rotWithShape="1">
          <a:blip r:embed="rId8">
            <a:alphaModFix/>
          </a:blip>
          <a:srcRect b="0" l="0" r="0" t="0"/>
          <a:stretch/>
        </p:blipFill>
        <p:spPr>
          <a:xfrm>
            <a:off x="3920966" y="6045875"/>
            <a:ext cx="353973" cy="442555"/>
          </a:xfrm>
          <a:prstGeom prst="rect">
            <a:avLst/>
          </a:prstGeom>
          <a:noFill/>
          <a:ln>
            <a:noFill/>
          </a:ln>
        </p:spPr>
      </p:pic>
      <p:sp>
        <p:nvSpPr>
          <p:cNvPr id="229" name="Google Shape;229;p29"/>
          <p:cNvSpPr/>
          <p:nvPr/>
        </p:nvSpPr>
        <p:spPr>
          <a:xfrm>
            <a:off x="7534632" y="5815370"/>
            <a:ext cx="2797373" cy="34968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2200"/>
              <a:buFont typeface="Prompt"/>
              <a:buNone/>
            </a:pPr>
            <a:r>
              <a:rPr b="0" i="0" lang="en-US" sz="2200" u="none" cap="none" strike="noStrike">
                <a:solidFill>
                  <a:srgbClr val="DAD8E9"/>
                </a:solidFill>
                <a:latin typeface="Prompt"/>
                <a:ea typeface="Prompt"/>
                <a:cs typeface="Prompt"/>
                <a:sym typeface="Prompt"/>
              </a:rPr>
              <a:t>Anomalies majeures</a:t>
            </a:r>
            <a:endParaRPr b="0" i="0" sz="2200" u="none" cap="none" strike="noStrike"/>
          </a:p>
        </p:txBody>
      </p:sp>
      <p:sp>
        <p:nvSpPr>
          <p:cNvPr id="230" name="Google Shape;230;p29"/>
          <p:cNvSpPr/>
          <p:nvPr/>
        </p:nvSpPr>
        <p:spPr>
          <a:xfrm>
            <a:off x="7534624" y="6316025"/>
            <a:ext cx="4757400" cy="4029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Incohérences ERP et données Web bruitées</a:t>
            </a:r>
            <a:endParaRPr b="0" i="0" sz="1950" u="none" cap="none" strike="noStrike"/>
          </a:p>
        </p:txBody>
      </p:sp>
      <p:sp>
        <p:nvSpPr>
          <p:cNvPr id="231" name="Google Shape;231;p29"/>
          <p:cNvSpPr/>
          <p:nvPr/>
        </p:nvSpPr>
        <p:spPr>
          <a:xfrm>
            <a:off x="881063" y="7253764"/>
            <a:ext cx="12868275" cy="120872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Notre stratégie post-exploration se concentre sur un nettoyage ciblé des erreurs critiques dans l'ERP et le filtrage/dédoublonnage des données Web. La fusion sera réalisée prudemment via une jointure interne basée sur la table de liaison, après exclusion des liens manquants.</a:t>
            </a:r>
            <a:endParaRPr b="0" i="0" sz="1950" u="none" cap="none" strike="noStrike"/>
          </a:p>
        </p:txBody>
      </p:sp>
      <p:sp>
        <p:nvSpPr>
          <p:cNvPr id="232" name="Google Shape;232;p29"/>
          <p:cNvSpPr/>
          <p:nvPr/>
        </p:nvSpPr>
        <p:spPr>
          <a:xfrm>
            <a:off x="881063" y="8745617"/>
            <a:ext cx="12868275" cy="8058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DAD8E9"/>
              </a:buClr>
              <a:buSzPts val="1950"/>
              <a:buFont typeface="Mukta"/>
              <a:buNone/>
            </a:pPr>
            <a:r>
              <a:rPr b="0" i="0" lang="en-US" sz="1950" u="none" cap="none" strike="noStrike">
                <a:solidFill>
                  <a:srgbClr val="DAD8E9"/>
                </a:solidFill>
                <a:latin typeface="Mukta"/>
                <a:ea typeface="Mukta"/>
                <a:cs typeface="Mukta"/>
                <a:sym typeface="Mukta"/>
              </a:rPr>
              <a:t>L'analyse approfondie portera sur les 714 produits présents de manière cohérente dans les deux systèmes, avec un référencement précis des anomalies pour suivi futur.</a:t>
            </a:r>
            <a:endParaRPr b="0" i="0" sz="19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preencoded.png" id="238" name="Google Shape;238;p30"/>
          <p:cNvPicPr preferRelativeResize="0"/>
          <p:nvPr/>
        </p:nvPicPr>
        <p:blipFill rotWithShape="1">
          <a:blip r:embed="rId3">
            <a:alphaModFix/>
          </a:blip>
          <a:srcRect b="0" l="0" r="0" t="0"/>
          <a:stretch/>
        </p:blipFill>
        <p:spPr>
          <a:xfrm>
            <a:off x="0" y="0"/>
            <a:ext cx="14630400" cy="2989659"/>
          </a:xfrm>
          <a:prstGeom prst="rect">
            <a:avLst/>
          </a:prstGeom>
          <a:noFill/>
          <a:ln>
            <a:noFill/>
          </a:ln>
        </p:spPr>
      </p:pic>
      <p:sp>
        <p:nvSpPr>
          <p:cNvPr id="239" name="Google Shape;239;p30"/>
          <p:cNvSpPr/>
          <p:nvPr/>
        </p:nvSpPr>
        <p:spPr>
          <a:xfrm>
            <a:off x="881063" y="3846314"/>
            <a:ext cx="11527155" cy="664369"/>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C6BFEE"/>
              </a:buClr>
              <a:buSzPts val="4150"/>
              <a:buFont typeface="Prompt"/>
              <a:buNone/>
            </a:pPr>
            <a:r>
              <a:rPr b="0" i="0" lang="en-US" sz="4150" u="none" cap="none" strike="noStrike">
                <a:solidFill>
                  <a:srgbClr val="C6BFEE"/>
                </a:solidFill>
                <a:latin typeface="Prompt"/>
                <a:ea typeface="Prompt"/>
                <a:cs typeface="Prompt"/>
                <a:sym typeface="Prompt"/>
              </a:rPr>
              <a:t>Fusion des données - Stratégie &amp; Processus</a:t>
            </a:r>
            <a:endParaRPr b="0" i="0" sz="4150" u="none" cap="none" strike="noStrike"/>
          </a:p>
        </p:txBody>
      </p:sp>
      <p:pic>
        <p:nvPicPr>
          <p:cNvPr descr="preencoded.png" id="240" name="Google Shape;240;p30"/>
          <p:cNvPicPr preferRelativeResize="0"/>
          <p:nvPr/>
        </p:nvPicPr>
        <p:blipFill rotWithShape="1">
          <a:blip r:embed="rId4">
            <a:alphaModFix/>
          </a:blip>
          <a:srcRect b="0" l="0" r="0" t="0"/>
          <a:stretch/>
        </p:blipFill>
        <p:spPr>
          <a:xfrm>
            <a:off x="881063" y="4869418"/>
            <a:ext cx="3217069" cy="956667"/>
          </a:xfrm>
          <a:prstGeom prst="rect">
            <a:avLst/>
          </a:prstGeom>
          <a:noFill/>
          <a:ln>
            <a:noFill/>
          </a:ln>
        </p:spPr>
      </p:pic>
      <p:sp>
        <p:nvSpPr>
          <p:cNvPr id="241" name="Google Shape;241;p30"/>
          <p:cNvSpPr/>
          <p:nvPr/>
        </p:nvSpPr>
        <p:spPr>
          <a:xfrm>
            <a:off x="1120140" y="6184821"/>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ERP</a:t>
            </a:r>
            <a:endParaRPr b="0" i="0" sz="2050" u="none" cap="none" strike="noStrike"/>
          </a:p>
        </p:txBody>
      </p:sp>
      <p:sp>
        <p:nvSpPr>
          <p:cNvPr id="242" name="Google Shape;242;p30"/>
          <p:cNvSpPr/>
          <p:nvPr/>
        </p:nvSpPr>
        <p:spPr>
          <a:xfrm>
            <a:off x="1120140" y="6660475"/>
            <a:ext cx="2738914"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Données produits avec product_id comme clé</a:t>
            </a:r>
            <a:endParaRPr b="0" i="0" sz="1850" u="none" cap="none" strike="noStrike"/>
          </a:p>
        </p:txBody>
      </p:sp>
      <p:pic>
        <p:nvPicPr>
          <p:cNvPr descr="preencoded.png" id="243" name="Google Shape;243;p30"/>
          <p:cNvPicPr preferRelativeResize="0"/>
          <p:nvPr/>
        </p:nvPicPr>
        <p:blipFill rotWithShape="1">
          <a:blip r:embed="rId5">
            <a:alphaModFix/>
          </a:blip>
          <a:srcRect b="0" l="0" r="0" t="0"/>
          <a:stretch/>
        </p:blipFill>
        <p:spPr>
          <a:xfrm>
            <a:off x="4098131" y="4869418"/>
            <a:ext cx="3217069" cy="956667"/>
          </a:xfrm>
          <a:prstGeom prst="rect">
            <a:avLst/>
          </a:prstGeom>
          <a:noFill/>
          <a:ln>
            <a:noFill/>
          </a:ln>
        </p:spPr>
      </p:pic>
      <p:sp>
        <p:nvSpPr>
          <p:cNvPr id="244" name="Google Shape;244;p30"/>
          <p:cNvSpPr/>
          <p:nvPr/>
        </p:nvSpPr>
        <p:spPr>
          <a:xfrm>
            <a:off x="4337209" y="6184821"/>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Liaison</a:t>
            </a:r>
            <a:endParaRPr b="0" i="0" sz="2050" u="none" cap="none" strike="noStrike"/>
          </a:p>
        </p:txBody>
      </p:sp>
      <p:sp>
        <p:nvSpPr>
          <p:cNvPr id="245" name="Google Shape;245;p30"/>
          <p:cNvSpPr/>
          <p:nvPr/>
        </p:nvSpPr>
        <p:spPr>
          <a:xfrm>
            <a:off x="4337209" y="6660475"/>
            <a:ext cx="2738914"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Table de correspondance reliant product_id et id_web</a:t>
            </a:r>
            <a:endParaRPr b="0" i="0" sz="1850" u="none" cap="none" strike="noStrike"/>
          </a:p>
        </p:txBody>
      </p:sp>
      <p:pic>
        <p:nvPicPr>
          <p:cNvPr descr="preencoded.png" id="246" name="Google Shape;246;p30"/>
          <p:cNvPicPr preferRelativeResize="0"/>
          <p:nvPr/>
        </p:nvPicPr>
        <p:blipFill rotWithShape="1">
          <a:blip r:embed="rId6">
            <a:alphaModFix/>
          </a:blip>
          <a:srcRect b="0" l="0" r="0" t="0"/>
          <a:stretch/>
        </p:blipFill>
        <p:spPr>
          <a:xfrm>
            <a:off x="7315200" y="4869418"/>
            <a:ext cx="3217069" cy="956667"/>
          </a:xfrm>
          <a:prstGeom prst="rect">
            <a:avLst/>
          </a:prstGeom>
          <a:noFill/>
          <a:ln>
            <a:noFill/>
          </a:ln>
        </p:spPr>
      </p:pic>
      <p:sp>
        <p:nvSpPr>
          <p:cNvPr id="247" name="Google Shape;247;p30"/>
          <p:cNvSpPr/>
          <p:nvPr/>
        </p:nvSpPr>
        <p:spPr>
          <a:xfrm>
            <a:off x="7554278" y="6184821"/>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Web</a:t>
            </a:r>
            <a:endParaRPr b="0" i="0" sz="2050" u="none" cap="none" strike="noStrike"/>
          </a:p>
        </p:txBody>
      </p:sp>
      <p:sp>
        <p:nvSpPr>
          <p:cNvPr id="248" name="Google Shape;248;p30"/>
          <p:cNvSpPr/>
          <p:nvPr/>
        </p:nvSpPr>
        <p:spPr>
          <a:xfrm>
            <a:off x="7554278" y="6660475"/>
            <a:ext cx="2738914"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Données e-commerce avec sku comme clé </a:t>
            </a:r>
            <a:endParaRPr b="0" i="0" sz="1850" u="none" cap="none" strike="noStrike"/>
          </a:p>
        </p:txBody>
      </p:sp>
      <p:pic>
        <p:nvPicPr>
          <p:cNvPr descr="preencoded.png" id="249" name="Google Shape;249;p30"/>
          <p:cNvPicPr preferRelativeResize="0"/>
          <p:nvPr/>
        </p:nvPicPr>
        <p:blipFill rotWithShape="1">
          <a:blip r:embed="rId7">
            <a:alphaModFix/>
          </a:blip>
          <a:srcRect b="0" l="0" r="0" t="0"/>
          <a:stretch/>
        </p:blipFill>
        <p:spPr>
          <a:xfrm>
            <a:off x="10532269" y="4869418"/>
            <a:ext cx="3217069" cy="956667"/>
          </a:xfrm>
          <a:prstGeom prst="rect">
            <a:avLst/>
          </a:prstGeom>
          <a:noFill/>
          <a:ln>
            <a:noFill/>
          </a:ln>
        </p:spPr>
      </p:pic>
      <p:sp>
        <p:nvSpPr>
          <p:cNvPr id="250" name="Google Shape;250;p30"/>
          <p:cNvSpPr/>
          <p:nvPr/>
        </p:nvSpPr>
        <p:spPr>
          <a:xfrm>
            <a:off x="10771346" y="6184821"/>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Dataset Final</a:t>
            </a:r>
            <a:endParaRPr b="0" i="0" sz="2050" u="none" cap="none" strike="noStrike"/>
          </a:p>
        </p:txBody>
      </p:sp>
      <p:sp>
        <p:nvSpPr>
          <p:cNvPr id="251" name="Google Shape;251;p30"/>
          <p:cNvSpPr/>
          <p:nvPr/>
        </p:nvSpPr>
        <p:spPr>
          <a:xfrm>
            <a:off x="10771346" y="6660475"/>
            <a:ext cx="2738914"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714 produits validés pour analyse</a:t>
            </a:r>
            <a:endParaRPr b="0" i="0" sz="1850" u="none" cap="none" strike="noStrike"/>
          </a:p>
        </p:txBody>
      </p:sp>
      <p:sp>
        <p:nvSpPr>
          <p:cNvPr id="252" name="Google Shape;252;p30"/>
          <p:cNvSpPr/>
          <p:nvPr/>
        </p:nvSpPr>
        <p:spPr>
          <a:xfrm>
            <a:off x="881063" y="7933849"/>
            <a:ext cx="12868275" cy="1148001"/>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Notre objectif est de créer un dataset unique intégrant les informations pertinentes de l'ERP et du Web pour les produits communs et liés. Nous avons conservé les attributs clés de chaque source et utilisé des jointures appropriées pour assurer la cohérence des données.</a:t>
            </a:r>
            <a:endParaRPr b="0" i="0" sz="1850" u="none" cap="none" strike="noStrike"/>
          </a:p>
        </p:txBody>
      </p:sp>
      <p:sp>
        <p:nvSpPr>
          <p:cNvPr id="253" name="Google Shape;253;p30"/>
          <p:cNvSpPr/>
          <p:nvPr/>
        </p:nvSpPr>
        <p:spPr>
          <a:xfrm>
            <a:off x="881063" y="9350812"/>
            <a:ext cx="12868275"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Le processus a impliqué une jointure gauche entre ERP et Liaison sur product_id, suivie d'un filtrage pour ne conserver que les lignes avec id_web valide, puis une jointure interne avec les données Web nettoyées.</a:t>
            </a:r>
            <a:endParaRPr b="0" i="0" sz="18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descr="preencoded.png" id="259" name="Google Shape;259;p31"/>
          <p:cNvPicPr preferRelativeResize="0"/>
          <p:nvPr/>
        </p:nvPicPr>
        <p:blipFill rotWithShape="1">
          <a:blip r:embed="rId3">
            <a:alphaModFix/>
          </a:blip>
          <a:srcRect b="0" l="0" r="0" t="0"/>
          <a:stretch/>
        </p:blipFill>
        <p:spPr>
          <a:xfrm>
            <a:off x="0" y="0"/>
            <a:ext cx="14630400" cy="2989659"/>
          </a:xfrm>
          <a:prstGeom prst="rect">
            <a:avLst/>
          </a:prstGeom>
          <a:noFill/>
          <a:ln>
            <a:noFill/>
          </a:ln>
        </p:spPr>
      </p:pic>
      <p:sp>
        <p:nvSpPr>
          <p:cNvPr id="260" name="Google Shape;260;p31"/>
          <p:cNvSpPr/>
          <p:nvPr/>
        </p:nvSpPr>
        <p:spPr>
          <a:xfrm>
            <a:off x="881063" y="3811786"/>
            <a:ext cx="7068979" cy="664369"/>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C6BFEE"/>
              </a:buClr>
              <a:buSzPts val="4150"/>
              <a:buFont typeface="Prompt"/>
              <a:buNone/>
            </a:pPr>
            <a:r>
              <a:rPr b="0" i="0" lang="en-US" sz="4150" u="none" cap="none" strike="noStrike">
                <a:solidFill>
                  <a:srgbClr val="C6BFEE"/>
                </a:solidFill>
                <a:latin typeface="Prompt"/>
                <a:ea typeface="Prompt"/>
                <a:cs typeface="Prompt"/>
                <a:sym typeface="Prompt"/>
              </a:rPr>
              <a:t>Fusion des données - Bilan</a:t>
            </a:r>
            <a:endParaRPr b="0" i="0" sz="4150" u="none" cap="none" strike="noStrike"/>
          </a:p>
        </p:txBody>
      </p:sp>
      <p:sp>
        <p:nvSpPr>
          <p:cNvPr id="261" name="Google Shape;261;p31"/>
          <p:cNvSpPr/>
          <p:nvPr/>
        </p:nvSpPr>
        <p:spPr>
          <a:xfrm>
            <a:off x="881063" y="4834890"/>
            <a:ext cx="4130040" cy="4281488"/>
          </a:xfrm>
          <a:prstGeom prst="roundRect">
            <a:avLst>
              <a:gd fmla="val 2432"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1127760" y="5081587"/>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Points de vigilance</a:t>
            </a:r>
            <a:endParaRPr b="0" i="0" sz="2050" u="none" cap="none" strike="noStrike"/>
          </a:p>
        </p:txBody>
      </p:sp>
      <p:sp>
        <p:nvSpPr>
          <p:cNvPr id="263" name="Google Shape;263;p31"/>
          <p:cNvSpPr/>
          <p:nvPr/>
        </p:nvSpPr>
        <p:spPr>
          <a:xfrm>
            <a:off x="1127760" y="5557242"/>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Validation de l'unicité et du format des clés</a:t>
            </a:r>
            <a:endParaRPr b="0" i="0" sz="1850" u="none" cap="none" strike="noStrike"/>
          </a:p>
        </p:txBody>
      </p:sp>
      <p:sp>
        <p:nvSpPr>
          <p:cNvPr id="264" name="Google Shape;264;p31"/>
          <p:cNvSpPr/>
          <p:nvPr/>
        </p:nvSpPr>
        <p:spPr>
          <a:xfrm>
            <a:off x="1127760" y="6406277"/>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Choix délibéré de l'INNER JOIN pour la fusion finale</a:t>
            </a:r>
            <a:endParaRPr b="0" i="0" sz="1850" u="none" cap="none" strike="noStrike"/>
          </a:p>
        </p:txBody>
      </p:sp>
      <p:sp>
        <p:nvSpPr>
          <p:cNvPr id="265" name="Google Shape;265;p31"/>
          <p:cNvSpPr/>
          <p:nvPr/>
        </p:nvSpPr>
        <p:spPr>
          <a:xfrm>
            <a:off x="1127760" y="7255312"/>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Nettoyage préalable des données Web</a:t>
            </a:r>
            <a:endParaRPr b="0" i="0" sz="1850" u="none" cap="none" strike="noStrike"/>
          </a:p>
        </p:txBody>
      </p:sp>
      <p:sp>
        <p:nvSpPr>
          <p:cNvPr id="266" name="Google Shape;266;p31"/>
          <p:cNvSpPr/>
          <p:nvPr/>
        </p:nvSpPr>
        <p:spPr>
          <a:xfrm>
            <a:off x="1127760" y="8104346"/>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Gestion explicite des id_web manquants</a:t>
            </a:r>
            <a:endParaRPr b="0" i="0" sz="1850" u="none" cap="none" strike="noStrike"/>
          </a:p>
        </p:txBody>
      </p:sp>
      <p:sp>
        <p:nvSpPr>
          <p:cNvPr id="267" name="Google Shape;267;p31"/>
          <p:cNvSpPr/>
          <p:nvPr/>
        </p:nvSpPr>
        <p:spPr>
          <a:xfrm>
            <a:off x="5250180" y="4834890"/>
            <a:ext cx="4130040" cy="4281488"/>
          </a:xfrm>
          <a:prstGeom prst="roundRect">
            <a:avLst>
              <a:gd fmla="val 2432"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5496878" y="5081587"/>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Pièges rencontrés</a:t>
            </a:r>
            <a:endParaRPr b="0" i="0" sz="2050" u="none" cap="none" strike="noStrike"/>
          </a:p>
        </p:txBody>
      </p:sp>
      <p:sp>
        <p:nvSpPr>
          <p:cNvPr id="269" name="Google Shape;269;p31"/>
          <p:cNvSpPr/>
          <p:nvPr/>
        </p:nvSpPr>
        <p:spPr>
          <a:xfrm>
            <a:off x="5496878" y="5557242"/>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Duplication Web (product/attachment)</a:t>
            </a:r>
            <a:endParaRPr b="0" i="0" sz="1850" u="none" cap="none" strike="noStrike"/>
          </a:p>
        </p:txBody>
      </p:sp>
      <p:sp>
        <p:nvSpPr>
          <p:cNvPr id="270" name="Google Shape;270;p31"/>
          <p:cNvSpPr/>
          <p:nvPr/>
        </p:nvSpPr>
        <p:spPr>
          <a:xfrm>
            <a:off x="5496878" y="6406277"/>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Liens manquants (91 id_web absents)</a:t>
            </a:r>
            <a:endParaRPr b="0" i="0" sz="1850" u="none" cap="none" strike="noStrike"/>
          </a:p>
        </p:txBody>
      </p:sp>
      <p:sp>
        <p:nvSpPr>
          <p:cNvPr id="271" name="Google Shape;271;p31"/>
          <p:cNvSpPr/>
          <p:nvPr/>
        </p:nvSpPr>
        <p:spPr>
          <a:xfrm>
            <a:off x="5496878" y="7255312"/>
            <a:ext cx="3636645"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Identifiants non standards</a:t>
            </a:r>
            <a:endParaRPr b="0" i="0" sz="1850" u="none" cap="none" strike="noStrike"/>
          </a:p>
        </p:txBody>
      </p:sp>
      <p:sp>
        <p:nvSpPr>
          <p:cNvPr id="272" name="Google Shape;272;p31"/>
          <p:cNvSpPr/>
          <p:nvPr/>
        </p:nvSpPr>
        <p:spPr>
          <a:xfrm>
            <a:off x="5496878" y="7721679"/>
            <a:ext cx="3636645"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Désynchronisation ERP/Web</a:t>
            </a:r>
            <a:endParaRPr b="0" i="0" sz="1850" u="none" cap="none" strike="noStrike"/>
          </a:p>
        </p:txBody>
      </p:sp>
      <p:sp>
        <p:nvSpPr>
          <p:cNvPr id="273" name="Google Shape;273;p31"/>
          <p:cNvSpPr/>
          <p:nvPr/>
        </p:nvSpPr>
        <p:spPr>
          <a:xfrm>
            <a:off x="5496878" y="8188047"/>
            <a:ext cx="3636645" cy="382667"/>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Incohérences entre les tables</a:t>
            </a:r>
            <a:endParaRPr b="0" i="0" sz="1850" u="none" cap="none" strike="noStrike"/>
          </a:p>
        </p:txBody>
      </p:sp>
      <p:sp>
        <p:nvSpPr>
          <p:cNvPr id="274" name="Google Shape;274;p31"/>
          <p:cNvSpPr/>
          <p:nvPr/>
        </p:nvSpPr>
        <p:spPr>
          <a:xfrm>
            <a:off x="9619298" y="4834890"/>
            <a:ext cx="4130040" cy="4281488"/>
          </a:xfrm>
          <a:prstGeom prst="roundRect">
            <a:avLst>
              <a:gd fmla="val 2432"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9865995" y="5081587"/>
            <a:ext cx="2657475" cy="332184"/>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8E9"/>
              </a:buClr>
              <a:buSzPts val="2050"/>
              <a:buFont typeface="Prompt"/>
              <a:buNone/>
            </a:pPr>
            <a:r>
              <a:rPr b="0" i="0" lang="en-US" sz="2050" u="none" cap="none" strike="noStrike">
                <a:solidFill>
                  <a:srgbClr val="DAD8E9"/>
                </a:solidFill>
                <a:latin typeface="Prompt"/>
                <a:ea typeface="Prompt"/>
                <a:cs typeface="Prompt"/>
                <a:sym typeface="Prompt"/>
              </a:rPr>
              <a:t>Solutions apportées</a:t>
            </a:r>
            <a:endParaRPr b="0" i="0" sz="2050" u="none" cap="none" strike="noStrike"/>
          </a:p>
        </p:txBody>
      </p:sp>
      <p:sp>
        <p:nvSpPr>
          <p:cNvPr id="276" name="Google Shape;276;p31"/>
          <p:cNvSpPr/>
          <p:nvPr/>
        </p:nvSpPr>
        <p:spPr>
          <a:xfrm>
            <a:off x="9865995" y="5557242"/>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Filtrage sur post_type et dédoublonnage</a:t>
            </a:r>
            <a:endParaRPr b="0" i="0" sz="1850" u="none" cap="none" strike="noStrike"/>
          </a:p>
        </p:txBody>
      </p:sp>
      <p:sp>
        <p:nvSpPr>
          <p:cNvPr id="277" name="Google Shape;277;p31"/>
          <p:cNvSpPr/>
          <p:nvPr/>
        </p:nvSpPr>
        <p:spPr>
          <a:xfrm>
            <a:off x="9865995" y="6406277"/>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Analyse dédiée et utilisation d'INNER JOIN</a:t>
            </a:r>
            <a:endParaRPr b="0" i="0" sz="1850" u="none" cap="none" strike="noStrike"/>
          </a:p>
        </p:txBody>
      </p:sp>
      <p:sp>
        <p:nvSpPr>
          <p:cNvPr id="278" name="Google Shape;278;p31"/>
          <p:cNvSpPr/>
          <p:nvPr/>
        </p:nvSpPr>
        <p:spPr>
          <a:xfrm>
            <a:off x="9865995" y="7255312"/>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Stratégie de validation des formats SKU (REGEX)</a:t>
            </a:r>
            <a:endParaRPr b="0" i="0" sz="1850" u="none" cap="none" strike="noStrike"/>
          </a:p>
        </p:txBody>
      </p:sp>
      <p:sp>
        <p:nvSpPr>
          <p:cNvPr id="279" name="Google Shape;279;p31"/>
          <p:cNvSpPr/>
          <p:nvPr/>
        </p:nvSpPr>
        <p:spPr>
          <a:xfrm>
            <a:off x="9865995" y="8104346"/>
            <a:ext cx="3636645" cy="76533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AD8E9"/>
              </a:buClr>
              <a:buSzPts val="1850"/>
              <a:buFont typeface="Mukta"/>
              <a:buChar char="•"/>
            </a:pPr>
            <a:r>
              <a:rPr b="0" i="0" lang="en-US" sz="1850" u="none" cap="none" strike="noStrike">
                <a:solidFill>
                  <a:srgbClr val="DAD8E9"/>
                </a:solidFill>
                <a:latin typeface="Mukta"/>
                <a:ea typeface="Mukta"/>
                <a:cs typeface="Mukta"/>
                <a:sym typeface="Mukta"/>
              </a:rPr>
              <a:t>Identification précise des cas problématiques</a:t>
            </a:r>
            <a:endParaRPr b="0" i="0" sz="1850" u="none" cap="none" strike="noStrike"/>
          </a:p>
        </p:txBody>
      </p:sp>
      <p:sp>
        <p:nvSpPr>
          <p:cNvPr id="280" name="Google Shape;280;p31"/>
          <p:cNvSpPr/>
          <p:nvPr/>
        </p:nvSpPr>
        <p:spPr>
          <a:xfrm>
            <a:off x="881063" y="9385340"/>
            <a:ext cx="12868275" cy="76533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AD8E9"/>
              </a:buClr>
              <a:buSzPts val="1850"/>
              <a:buFont typeface="Mukta"/>
              <a:buNone/>
            </a:pPr>
            <a:r>
              <a:rPr b="0" i="0" lang="en-US" sz="1850" u="none" cap="none" strike="noStrike">
                <a:solidFill>
                  <a:srgbClr val="DAD8E9"/>
                </a:solidFill>
                <a:latin typeface="Mukta"/>
                <a:ea typeface="Mukta"/>
                <a:cs typeface="Mukta"/>
                <a:sym typeface="Mukta"/>
              </a:rPr>
              <a:t>Le résultat final est un dataset consolidé de 714 produits jugés fiables pour l'analyse croisée, avec une compréhension claire des 111 produits ERP exclus et des raisons de leur exclusion.</a:t>
            </a:r>
            <a:endParaRPr b="0" i="0" sz="18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